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Proxima Nova"/>
      <p:regular r:id="rId29"/>
      <p:bold r:id="rId30"/>
      <p:italic r:id="rId31"/>
      <p:boldItalic r:id="rId32"/>
    </p:embeddedFon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BE49A1-54F0-4EEF-A25B-B8CB74B65186}">
  <a:tblStyle styleId="{72BE49A1-54F0-4EEF-A25B-B8CB74B6518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92E3E23-A497-464F-B78C-214190DB6B5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roximaNova-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italic.fntdata"/><Relationship Id="rId30" Type="http://schemas.openxmlformats.org/officeDocument/2006/relationships/font" Target="fonts/ProximaNova-bold.fntdata"/><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font" Target="fonts/ProximaNova-boldItalic.fntdata"/><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83aa91_0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83aa9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13b964515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13b964515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6f83aa9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6f83aa9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13b9645158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13b9645158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3b9645158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3b9645158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13b9645158_0_2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13b9645158_0_2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13b9645158_0_2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13b9645158_0_2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13b9645158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13b964515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3b9645158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13b9645158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13b964515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13b964515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13b9645158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13b9645158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13b964515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13b964515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13b9645158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13b9645158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3b9645158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13b9645158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13b9645158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13b9645158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6f83aa9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83aa9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13b964515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13b964515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3b964515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13b964515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13b964515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13b964515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13b9645158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13b964515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13b964515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13b964515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600"/>
              <a:t>Regression Project</a:t>
            </a:r>
            <a:br>
              <a:rPr lang="en"/>
            </a:br>
            <a:r>
              <a:rPr lang="en"/>
              <a:t>Aim: </a:t>
            </a:r>
            <a:r>
              <a:rPr lang="en" sz="1400">
                <a:solidFill>
                  <a:srgbClr val="E3E3E3"/>
                </a:solidFill>
              </a:rPr>
              <a:t>Analyse and predict the impact of CO</a:t>
            </a:r>
            <a:r>
              <a:rPr baseline="-25000" lang="en" sz="1400">
                <a:solidFill>
                  <a:srgbClr val="E3E3E3"/>
                </a:solidFill>
              </a:rPr>
              <a:t>2</a:t>
            </a:r>
            <a:r>
              <a:rPr lang="en" sz="1400">
                <a:solidFill>
                  <a:srgbClr val="E3E3E3"/>
                </a:solidFill>
              </a:rPr>
              <a:t> emissions from the agri-food sector as well as related sectors on climate change, as measured by average temperature rise, and develop strategies for sustainable practices using FAO and IPCC datasets.</a:t>
            </a:r>
            <a:endParaRPr sz="1400">
              <a:solidFill>
                <a:srgbClr val="E3E3E3"/>
              </a:solidFill>
            </a:endParaRPr>
          </a:p>
          <a:p>
            <a:pPr indent="0" lvl="0" marL="0" rtl="0" algn="l">
              <a:spcBef>
                <a:spcPts val="1200"/>
              </a:spcBef>
              <a:spcAft>
                <a:spcPts val="1200"/>
              </a:spcAft>
              <a:buNone/>
            </a:pPr>
            <a:r>
              <a:rPr lang="en" sz="1400">
                <a:solidFill>
                  <a:srgbClr val="E3E3E3"/>
                </a:solidFill>
              </a:rPr>
              <a:t>For this </a:t>
            </a:r>
            <a:r>
              <a:rPr lang="en" sz="1400">
                <a:solidFill>
                  <a:srgbClr val="E3E3E3"/>
                </a:solidFill>
              </a:rPr>
              <a:t>project, we have concentrated on a single country: France.  </a:t>
            </a:r>
            <a:endParaRPr sz="1400">
              <a:solidFill>
                <a:srgbClr val="E3E3E3"/>
              </a:solidFill>
            </a:endParaRPr>
          </a:p>
        </p:txBody>
      </p:sp>
      <p:pic>
        <p:nvPicPr>
          <p:cNvPr id="60" name="Google Shape;60;p13"/>
          <p:cNvPicPr preferRelativeResize="0"/>
          <p:nvPr/>
        </p:nvPicPr>
        <p:blipFill>
          <a:blip r:embed="rId3">
            <a:alphaModFix/>
          </a:blip>
          <a:stretch>
            <a:fillRect/>
          </a:stretch>
        </p:blipFill>
        <p:spPr>
          <a:xfrm>
            <a:off x="0" y="0"/>
            <a:ext cx="4679774" cy="5143501"/>
          </a:xfrm>
          <a:prstGeom prst="rect">
            <a:avLst/>
          </a:prstGeom>
          <a:noFill/>
          <a:ln>
            <a:noFill/>
          </a:ln>
        </p:spPr>
      </p:pic>
      <p:pic>
        <p:nvPicPr>
          <p:cNvPr id="61" name="Google Shape;61;p13"/>
          <p:cNvPicPr preferRelativeResize="0"/>
          <p:nvPr/>
        </p:nvPicPr>
        <p:blipFill>
          <a:blip r:embed="rId4">
            <a:alphaModFix amt="20000"/>
          </a:blip>
          <a:stretch>
            <a:fillRect/>
          </a:stretch>
        </p:blipFill>
        <p:spPr>
          <a:xfrm>
            <a:off x="8094275" y="4065150"/>
            <a:ext cx="1049725" cy="1078350"/>
          </a:xfrm>
          <a:prstGeom prst="rect">
            <a:avLst/>
          </a:prstGeom>
          <a:noFill/>
          <a:ln>
            <a:noFill/>
          </a:ln>
        </p:spPr>
      </p:pic>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100"/>
              <a:t>CORRELATION BETWEEN THE VARIABLES</a:t>
            </a:r>
            <a:endParaRPr sz="2100"/>
          </a:p>
        </p:txBody>
      </p:sp>
      <p:pic>
        <p:nvPicPr>
          <p:cNvPr id="133" name="Google Shape;133;p22"/>
          <p:cNvPicPr preferRelativeResize="0"/>
          <p:nvPr/>
        </p:nvPicPr>
        <p:blipFill>
          <a:blip r:embed="rId3">
            <a:alphaModFix/>
          </a:blip>
          <a:stretch>
            <a:fillRect/>
          </a:stretch>
        </p:blipFill>
        <p:spPr>
          <a:xfrm>
            <a:off x="0" y="516550"/>
            <a:ext cx="6000574" cy="4266001"/>
          </a:xfrm>
          <a:prstGeom prst="rect">
            <a:avLst/>
          </a:prstGeom>
          <a:noFill/>
          <a:ln>
            <a:noFill/>
          </a:ln>
        </p:spPr>
      </p:pic>
      <p:sp>
        <p:nvSpPr>
          <p:cNvPr id="134" name="Google Shape;13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5" name="Google Shape;135;p22"/>
          <p:cNvSpPr txBox="1"/>
          <p:nvPr/>
        </p:nvSpPr>
        <p:spPr>
          <a:xfrm>
            <a:off x="6021150" y="-373525"/>
            <a:ext cx="30000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The correlations show most notably:</a:t>
            </a:r>
            <a:endParaRPr sz="900">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 sz="900">
                <a:latin typeface="Proxima Nova"/>
                <a:ea typeface="Proxima Nova"/>
                <a:cs typeface="Proxima Nova"/>
                <a:sym typeface="Proxima Nova"/>
              </a:rPr>
              <a:t>Certain factors such as </a:t>
            </a:r>
            <a:r>
              <a:rPr b="1" i="1" lang="en" sz="900">
                <a:latin typeface="Proxima Nova"/>
                <a:ea typeface="Proxima Nova"/>
                <a:cs typeface="Proxima Nova"/>
                <a:sym typeface="Proxima Nova"/>
              </a:rPr>
              <a:t>Savanna fires</a:t>
            </a:r>
            <a:r>
              <a:rPr lang="en" sz="900">
                <a:latin typeface="Proxima Nova"/>
                <a:ea typeface="Proxima Nova"/>
                <a:cs typeface="Proxima Nova"/>
                <a:sym typeface="Proxima Nova"/>
              </a:rPr>
              <a:t>, </a:t>
            </a:r>
            <a:r>
              <a:rPr b="1" i="1" lang="en" sz="900">
                <a:latin typeface="Proxima Nova"/>
                <a:ea typeface="Proxima Nova"/>
                <a:cs typeface="Proxima Nova"/>
                <a:sym typeface="Proxima Nova"/>
              </a:rPr>
              <a:t>Forest Fires</a:t>
            </a:r>
            <a:r>
              <a:rPr lang="en" sz="900">
                <a:latin typeface="Proxima Nova"/>
                <a:ea typeface="Proxima Nova"/>
                <a:cs typeface="Proxima Nova"/>
                <a:sym typeface="Proxima Nova"/>
              </a:rPr>
              <a:t>, </a:t>
            </a:r>
            <a:r>
              <a:rPr b="1" i="1" lang="en" sz="900">
                <a:latin typeface="Proxima Nova"/>
                <a:ea typeface="Proxima Nova"/>
                <a:cs typeface="Proxima Nova"/>
                <a:sym typeface="Proxima Nova"/>
              </a:rPr>
              <a:t>Crop Residues</a:t>
            </a:r>
            <a:r>
              <a:rPr lang="en" sz="900">
                <a:latin typeface="Proxima Nova"/>
                <a:ea typeface="Proxima Nova"/>
                <a:cs typeface="Proxima Nova"/>
                <a:sym typeface="Proxima Nova"/>
              </a:rPr>
              <a:t>, </a:t>
            </a:r>
            <a:r>
              <a:rPr b="1" i="1" lang="en" sz="900">
                <a:latin typeface="Proxima Nova"/>
                <a:ea typeface="Proxima Nova"/>
                <a:cs typeface="Proxima Nova"/>
                <a:sym typeface="Proxima Nova"/>
              </a:rPr>
              <a:t>Agrifood Systems Waste Disposal</a:t>
            </a:r>
            <a:r>
              <a:rPr lang="en" sz="900">
                <a:latin typeface="Proxima Nova"/>
                <a:ea typeface="Proxima Nova"/>
                <a:cs typeface="Proxima Nova"/>
                <a:sym typeface="Proxima Nova"/>
              </a:rPr>
              <a:t> and </a:t>
            </a:r>
            <a:r>
              <a:rPr b="1" i="1" lang="en" sz="900">
                <a:latin typeface="Proxima Nova"/>
                <a:ea typeface="Proxima Nova"/>
                <a:cs typeface="Proxima Nova"/>
                <a:sym typeface="Proxima Nova"/>
              </a:rPr>
              <a:t>Food Processing</a:t>
            </a:r>
            <a:r>
              <a:rPr lang="en" sz="900">
                <a:latin typeface="Proxima Nova"/>
                <a:ea typeface="Proxima Nova"/>
                <a:cs typeface="Proxima Nova"/>
                <a:sym typeface="Proxima Nova"/>
              </a:rPr>
              <a:t> have a very low (absolute) correlation with </a:t>
            </a:r>
            <a:r>
              <a:rPr b="1" i="1" lang="en" sz="900">
                <a:latin typeface="Proxima Nova"/>
                <a:ea typeface="Proxima Nova"/>
                <a:cs typeface="Proxima Nova"/>
                <a:sym typeface="Proxima Nova"/>
              </a:rPr>
              <a:t>Average Temperature °C</a:t>
            </a:r>
            <a:r>
              <a:rPr lang="en" sz="900">
                <a:latin typeface="Proxima Nova"/>
                <a:ea typeface="Proxima Nova"/>
                <a:cs typeface="Proxima Nova"/>
                <a:sym typeface="Proxima Nova"/>
              </a:rPr>
              <a:t>.</a:t>
            </a:r>
            <a:endParaRPr sz="900">
              <a:latin typeface="Proxima Nova"/>
              <a:ea typeface="Proxima Nova"/>
              <a:cs typeface="Proxima Nova"/>
              <a:sym typeface="Proxima Nova"/>
            </a:endParaRPr>
          </a:p>
          <a:p>
            <a:pPr indent="0" lvl="0" marL="457200" rtl="0" algn="l">
              <a:spcBef>
                <a:spcPts val="0"/>
              </a:spcBef>
              <a:spcAft>
                <a:spcPts val="0"/>
              </a:spcAft>
              <a:buNone/>
            </a:pPr>
            <a:r>
              <a:t/>
            </a:r>
            <a:endParaRPr sz="900">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 sz="900">
                <a:latin typeface="Proxima Nova"/>
                <a:ea typeface="Proxima Nova"/>
                <a:cs typeface="Proxima Nova"/>
                <a:sym typeface="Proxima Nova"/>
              </a:rPr>
              <a:t>Relatively, </a:t>
            </a:r>
            <a:r>
              <a:rPr b="1" i="1" lang="en" sz="900">
                <a:latin typeface="Proxima Nova"/>
                <a:ea typeface="Proxima Nova"/>
                <a:cs typeface="Proxima Nova"/>
                <a:sym typeface="Proxima Nova"/>
              </a:rPr>
              <a:t>Urban population</a:t>
            </a:r>
            <a:r>
              <a:rPr b="1" lang="en" sz="900">
                <a:latin typeface="Proxima Nova"/>
                <a:ea typeface="Proxima Nova"/>
                <a:cs typeface="Proxima Nova"/>
                <a:sym typeface="Proxima Nova"/>
              </a:rPr>
              <a:t>,</a:t>
            </a:r>
            <a:r>
              <a:rPr lang="en" sz="900">
                <a:latin typeface="Proxima Nova"/>
                <a:ea typeface="Proxima Nova"/>
                <a:cs typeface="Proxima Nova"/>
                <a:sym typeface="Proxima Nova"/>
              </a:rPr>
              <a:t> </a:t>
            </a:r>
            <a:r>
              <a:rPr b="1" i="1" lang="en" sz="900">
                <a:latin typeface="Proxima Nova"/>
                <a:ea typeface="Proxima Nova"/>
                <a:cs typeface="Proxima Nova"/>
                <a:sym typeface="Proxima Nova"/>
              </a:rPr>
              <a:t>Total Population - Male</a:t>
            </a:r>
            <a:r>
              <a:rPr b="1" lang="en" sz="900">
                <a:latin typeface="Proxima Nova"/>
                <a:ea typeface="Proxima Nova"/>
                <a:cs typeface="Proxima Nova"/>
                <a:sym typeface="Proxima Nova"/>
              </a:rPr>
              <a:t>,</a:t>
            </a:r>
            <a:r>
              <a:rPr b="1" i="1" lang="en" sz="900">
                <a:latin typeface="Proxima Nova"/>
                <a:ea typeface="Proxima Nova"/>
                <a:cs typeface="Proxima Nova"/>
                <a:sym typeface="Proxima Nova"/>
              </a:rPr>
              <a:t> Total Population - Female</a:t>
            </a:r>
            <a:r>
              <a:rPr lang="en" sz="900">
                <a:latin typeface="Proxima Nova"/>
                <a:ea typeface="Proxima Nova"/>
                <a:cs typeface="Proxima Nova"/>
                <a:sym typeface="Proxima Nova"/>
              </a:rPr>
              <a:t> &amp; F</a:t>
            </a:r>
            <a:r>
              <a:rPr b="1" i="1" lang="en" sz="900">
                <a:latin typeface="Proxima Nova"/>
                <a:ea typeface="Proxima Nova"/>
                <a:cs typeface="Proxima Nova"/>
                <a:sym typeface="Proxima Nova"/>
              </a:rPr>
              <a:t>ertilizers Manufacturing</a:t>
            </a:r>
            <a:r>
              <a:rPr lang="en" sz="900">
                <a:latin typeface="Proxima Nova"/>
                <a:ea typeface="Proxima Nova"/>
                <a:cs typeface="Proxima Nova"/>
                <a:sym typeface="Proxima Nova"/>
              </a:rPr>
              <a:t> have the highest positive correlation with </a:t>
            </a:r>
            <a:r>
              <a:rPr b="1" i="1" lang="en" sz="900">
                <a:latin typeface="Proxima Nova"/>
                <a:ea typeface="Proxima Nova"/>
                <a:cs typeface="Proxima Nova"/>
                <a:sym typeface="Proxima Nova"/>
              </a:rPr>
              <a:t>Average Temperature °C</a:t>
            </a:r>
            <a:r>
              <a:rPr lang="en" sz="900">
                <a:latin typeface="Proxima Nova"/>
                <a:ea typeface="Proxima Nova"/>
                <a:cs typeface="Proxima Nova"/>
                <a:sym typeface="Proxima Nova"/>
              </a:rPr>
              <a:t>.</a:t>
            </a:r>
            <a:endParaRPr sz="900">
              <a:latin typeface="Proxima Nova"/>
              <a:ea typeface="Proxima Nova"/>
              <a:cs typeface="Proxima Nova"/>
              <a:sym typeface="Proxima Nova"/>
            </a:endParaRPr>
          </a:p>
          <a:p>
            <a:pPr indent="0" lvl="0" marL="457200" rtl="0" algn="l">
              <a:spcBef>
                <a:spcPts val="0"/>
              </a:spcBef>
              <a:spcAft>
                <a:spcPts val="0"/>
              </a:spcAft>
              <a:buNone/>
            </a:pPr>
            <a:r>
              <a:t/>
            </a:r>
            <a:endParaRPr sz="900">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 sz="900">
                <a:latin typeface="Proxima Nova"/>
                <a:ea typeface="Proxima Nova"/>
                <a:cs typeface="Proxima Nova"/>
                <a:sym typeface="Proxima Nova"/>
              </a:rPr>
              <a:t>On the other hand, </a:t>
            </a:r>
            <a:r>
              <a:rPr b="1" i="1" lang="en" sz="900">
                <a:latin typeface="Proxima Nova"/>
                <a:ea typeface="Proxima Nova"/>
                <a:cs typeface="Proxima Nova"/>
                <a:sym typeface="Proxima Nova"/>
              </a:rPr>
              <a:t>Rural population</a:t>
            </a:r>
            <a:r>
              <a:rPr lang="en" sz="900">
                <a:latin typeface="Proxima Nova"/>
                <a:ea typeface="Proxima Nova"/>
                <a:cs typeface="Proxima Nova"/>
                <a:sym typeface="Proxima Nova"/>
              </a:rPr>
              <a:t>, </a:t>
            </a:r>
            <a:r>
              <a:rPr b="1" i="1" lang="en" sz="900">
                <a:latin typeface="Proxima Nova"/>
                <a:ea typeface="Proxima Nova"/>
                <a:cs typeface="Proxima Nova"/>
                <a:sym typeface="Proxima Nova"/>
              </a:rPr>
              <a:t>Food Household Consumption</a:t>
            </a:r>
            <a:r>
              <a:rPr lang="en" sz="900">
                <a:latin typeface="Proxima Nova"/>
                <a:ea typeface="Proxima Nova"/>
                <a:cs typeface="Proxima Nova"/>
                <a:sym typeface="Proxima Nova"/>
              </a:rPr>
              <a:t>, </a:t>
            </a:r>
            <a:r>
              <a:rPr b="1" i="1" lang="en" sz="900">
                <a:latin typeface="Proxima Nova"/>
                <a:ea typeface="Proxima Nova"/>
                <a:cs typeface="Proxima Nova"/>
                <a:sym typeface="Proxima Nova"/>
              </a:rPr>
              <a:t>Food Packaging</a:t>
            </a:r>
            <a:r>
              <a:rPr lang="en" sz="900">
                <a:latin typeface="Proxima Nova"/>
                <a:ea typeface="Proxima Nova"/>
                <a:cs typeface="Proxima Nova"/>
                <a:sym typeface="Proxima Nova"/>
              </a:rPr>
              <a:t>, </a:t>
            </a:r>
            <a:r>
              <a:rPr b="1" i="1" lang="en" sz="900">
                <a:latin typeface="Proxima Nova"/>
                <a:ea typeface="Proxima Nova"/>
                <a:cs typeface="Proxima Nova"/>
                <a:sym typeface="Proxima Nova"/>
              </a:rPr>
              <a:t>Rice Cultivation</a:t>
            </a:r>
            <a:r>
              <a:rPr lang="en" sz="900">
                <a:latin typeface="Proxima Nova"/>
                <a:ea typeface="Proxima Nova"/>
                <a:cs typeface="Proxima Nova"/>
                <a:sym typeface="Proxima Nova"/>
              </a:rPr>
              <a:t> have a relatively strong negative correlation with </a:t>
            </a:r>
            <a:r>
              <a:rPr b="1" i="1" lang="en" sz="900">
                <a:latin typeface="Proxima Nova"/>
                <a:ea typeface="Proxima Nova"/>
                <a:cs typeface="Proxima Nova"/>
                <a:sym typeface="Proxima Nova"/>
              </a:rPr>
              <a:t>Average Temperature °C</a:t>
            </a:r>
            <a:r>
              <a:rPr lang="en" sz="900">
                <a:latin typeface="Proxima Nova"/>
                <a:ea typeface="Proxima Nova"/>
                <a:cs typeface="Proxima Nova"/>
                <a:sym typeface="Proxima Nova"/>
              </a:rPr>
              <a:t>.</a:t>
            </a:r>
            <a:endParaRPr sz="900">
              <a:latin typeface="Proxima Nova"/>
              <a:ea typeface="Proxima Nova"/>
              <a:cs typeface="Proxima Nova"/>
              <a:sym typeface="Proxima Nova"/>
            </a:endParaRPr>
          </a:p>
          <a:p>
            <a:pPr indent="0" lvl="0" marL="457200" rtl="0" algn="l">
              <a:spcBef>
                <a:spcPts val="0"/>
              </a:spcBef>
              <a:spcAft>
                <a:spcPts val="0"/>
              </a:spcAft>
              <a:buNone/>
            </a:pPr>
            <a:r>
              <a:t/>
            </a:r>
            <a:endParaRPr sz="900">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 sz="900">
                <a:latin typeface="Proxima Nova"/>
                <a:ea typeface="Proxima Nova"/>
                <a:cs typeface="Proxima Nova"/>
                <a:sym typeface="Proxima Nova"/>
              </a:rPr>
              <a:t>Important to note that certain factors show strong correlation with each other; this could cause multicollinearity down the line.</a:t>
            </a:r>
            <a:endParaRPr sz="900">
              <a:latin typeface="Proxima Nova"/>
              <a:ea typeface="Proxima Nova"/>
              <a:cs typeface="Proxima Nova"/>
              <a:sym typeface="Proxima Nova"/>
            </a:endParaRPr>
          </a:p>
        </p:txBody>
      </p:sp>
      <p:graphicFrame>
        <p:nvGraphicFramePr>
          <p:cNvPr id="136" name="Google Shape;136;p22"/>
          <p:cNvGraphicFramePr/>
          <p:nvPr/>
        </p:nvGraphicFramePr>
        <p:xfrm>
          <a:off x="6038300" y="3136850"/>
          <a:ext cx="3000000" cy="3000000"/>
        </p:xfrm>
        <a:graphic>
          <a:graphicData uri="http://schemas.openxmlformats.org/drawingml/2006/table">
            <a:tbl>
              <a:tblPr>
                <a:noFill/>
                <a:tableStyleId>{592E3E23-A497-464F-B78C-214190DB6B5B}</a:tableStyleId>
              </a:tblPr>
              <a:tblGrid>
                <a:gridCol w="1126975"/>
                <a:gridCol w="1269425"/>
              </a:tblGrid>
              <a:tr h="273700">
                <a:tc>
                  <a:txBody>
                    <a:bodyPr/>
                    <a:lstStyle/>
                    <a:p>
                      <a:pPr indent="0" lvl="0" marL="0" rtl="0" algn="l">
                        <a:spcBef>
                          <a:spcPts val="0"/>
                        </a:spcBef>
                        <a:spcAft>
                          <a:spcPts val="0"/>
                        </a:spcAft>
                        <a:buNone/>
                      </a:pPr>
                      <a:r>
                        <a:rPr b="1" lang="en" sz="600">
                          <a:latin typeface="Proxima Nova"/>
                          <a:ea typeface="Proxima Nova"/>
                          <a:cs typeface="Proxima Nova"/>
                          <a:sym typeface="Proxima Nova"/>
                        </a:rPr>
                        <a:t>Factor</a:t>
                      </a:r>
                      <a:endParaRPr b="1" sz="6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sz="600">
                          <a:latin typeface="Proxima Nova"/>
                          <a:ea typeface="Proxima Nova"/>
                          <a:cs typeface="Proxima Nova"/>
                          <a:sym typeface="Proxima Nova"/>
                        </a:rPr>
                        <a:t>Absolute Correlation Coefficient with </a:t>
                      </a:r>
                      <a:r>
                        <a:rPr b="1" i="1" lang="en" sz="600">
                          <a:latin typeface="Proxima Nova"/>
                          <a:ea typeface="Proxima Nova"/>
                          <a:cs typeface="Proxima Nova"/>
                          <a:sym typeface="Proxima Nova"/>
                        </a:rPr>
                        <a:t>Average Temperature</a:t>
                      </a:r>
                      <a:endParaRPr b="1" i="1" sz="6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06625">
                <a:tc>
                  <a:txBody>
                    <a:bodyPr/>
                    <a:lstStyle/>
                    <a:p>
                      <a:pPr indent="0" lvl="0" marL="0" rtl="0" algn="l">
                        <a:spcBef>
                          <a:spcPts val="0"/>
                        </a:spcBef>
                        <a:spcAft>
                          <a:spcPts val="0"/>
                        </a:spcAft>
                        <a:buNone/>
                      </a:pPr>
                      <a:r>
                        <a:rPr lang="en" sz="600">
                          <a:latin typeface="Proxima Nova"/>
                          <a:ea typeface="Proxima Nova"/>
                          <a:cs typeface="Proxima Nova"/>
                          <a:sym typeface="Proxima Nova"/>
                        </a:rPr>
                        <a:t>Food Household Consumption</a:t>
                      </a:r>
                      <a:endParaRPr sz="600">
                        <a:latin typeface="Proxima Nova"/>
                        <a:ea typeface="Proxima Nova"/>
                        <a:cs typeface="Proxima Nova"/>
                        <a:sym typeface="Proxima Nova"/>
                      </a:endParaRPr>
                    </a:p>
                  </a:txBody>
                  <a:tcPr marT="91425" marB="91425" marR="91425" marL="91425">
                    <a:lnT cap="flat" cmpd="sng" w="9525">
                      <a:solidFill>
                        <a:schemeClr val="dk2"/>
                      </a:solidFill>
                      <a:prstDash val="solid"/>
                      <a:round/>
                      <a:headEnd len="sm" w="sm" type="none"/>
                      <a:tailEnd len="sm" w="sm" type="none"/>
                    </a:lnT>
                  </a:tcPr>
                </a:tc>
                <a:tc>
                  <a:txBody>
                    <a:bodyPr/>
                    <a:lstStyle/>
                    <a:p>
                      <a:pPr indent="0" lvl="0" marL="0" rtl="0" algn="ctr">
                        <a:spcBef>
                          <a:spcPts val="0"/>
                        </a:spcBef>
                        <a:spcAft>
                          <a:spcPts val="0"/>
                        </a:spcAft>
                        <a:buNone/>
                      </a:pPr>
                      <a:r>
                        <a:rPr lang="en" sz="600">
                          <a:latin typeface="Proxima Nova"/>
                          <a:ea typeface="Proxima Nova"/>
                          <a:cs typeface="Proxima Nova"/>
                          <a:sym typeface="Proxima Nova"/>
                        </a:rPr>
                        <a:t>0.63</a:t>
                      </a:r>
                      <a:endParaRPr sz="600">
                        <a:latin typeface="Proxima Nova"/>
                        <a:ea typeface="Proxima Nova"/>
                        <a:cs typeface="Proxima Nova"/>
                        <a:sym typeface="Proxima Nova"/>
                      </a:endParaRPr>
                    </a:p>
                  </a:txBody>
                  <a:tcPr marT="91425" marB="91425" marR="91425" marL="91425">
                    <a:lnT cap="flat" cmpd="sng" w="9525">
                      <a:solidFill>
                        <a:schemeClr val="dk2"/>
                      </a:solidFill>
                      <a:prstDash val="solid"/>
                      <a:round/>
                      <a:headEnd len="sm" w="sm" type="none"/>
                      <a:tailEnd len="sm" w="sm" type="none"/>
                    </a:lnT>
                  </a:tcPr>
                </a:tc>
              </a:tr>
              <a:tr h="205250">
                <a:tc>
                  <a:txBody>
                    <a:bodyPr/>
                    <a:lstStyle/>
                    <a:p>
                      <a:pPr indent="0" lvl="0" marL="0" rtl="0" algn="l">
                        <a:spcBef>
                          <a:spcPts val="0"/>
                        </a:spcBef>
                        <a:spcAft>
                          <a:spcPts val="0"/>
                        </a:spcAft>
                        <a:buNone/>
                      </a:pPr>
                      <a:r>
                        <a:rPr lang="en" sz="600">
                          <a:latin typeface="Proxima Nova"/>
                          <a:ea typeface="Proxima Nova"/>
                          <a:cs typeface="Proxima Nova"/>
                          <a:sym typeface="Proxima Nova"/>
                        </a:rPr>
                        <a:t>Rural Population</a:t>
                      </a:r>
                      <a:endParaRPr sz="600">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sz="600">
                          <a:latin typeface="Proxima Nova"/>
                          <a:ea typeface="Proxima Nova"/>
                          <a:cs typeface="Proxima Nova"/>
                          <a:sym typeface="Proxima Nova"/>
                        </a:rPr>
                        <a:t>0.63</a:t>
                      </a:r>
                      <a:endParaRPr sz="600">
                        <a:latin typeface="Proxima Nova"/>
                        <a:ea typeface="Proxima Nova"/>
                        <a:cs typeface="Proxima Nova"/>
                        <a:sym typeface="Proxima Nova"/>
                      </a:endParaRPr>
                    </a:p>
                  </a:txBody>
                  <a:tcPr marT="91425" marB="91425" marR="91425" marL="91425"/>
                </a:tc>
              </a:tr>
              <a:tr h="205250">
                <a:tc>
                  <a:txBody>
                    <a:bodyPr/>
                    <a:lstStyle/>
                    <a:p>
                      <a:pPr indent="0" lvl="0" marL="0" rtl="0" algn="l">
                        <a:spcBef>
                          <a:spcPts val="0"/>
                        </a:spcBef>
                        <a:spcAft>
                          <a:spcPts val="0"/>
                        </a:spcAft>
                        <a:buNone/>
                      </a:pPr>
                      <a:r>
                        <a:rPr lang="en" sz="600">
                          <a:latin typeface="Proxima Nova"/>
                          <a:ea typeface="Proxima Nova"/>
                          <a:cs typeface="Proxima Nova"/>
                          <a:sym typeface="Proxima Nova"/>
                        </a:rPr>
                        <a:t>Food Packaging</a:t>
                      </a:r>
                      <a:endParaRPr sz="600">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sz="600">
                          <a:latin typeface="Proxima Nova"/>
                          <a:ea typeface="Proxima Nova"/>
                          <a:cs typeface="Proxima Nova"/>
                          <a:sym typeface="Proxima Nova"/>
                        </a:rPr>
                        <a:t>0.61</a:t>
                      </a:r>
                      <a:endParaRPr sz="600">
                        <a:latin typeface="Proxima Nova"/>
                        <a:ea typeface="Proxima Nova"/>
                        <a:cs typeface="Proxima Nova"/>
                        <a:sym typeface="Proxima Nova"/>
                      </a:endParaRPr>
                    </a:p>
                  </a:txBody>
                  <a:tcPr marT="91425" marB="91425" marR="91425" marL="91425"/>
                </a:tc>
              </a:tr>
              <a:tr h="205250">
                <a:tc>
                  <a:txBody>
                    <a:bodyPr/>
                    <a:lstStyle/>
                    <a:p>
                      <a:pPr indent="0" lvl="0" marL="0" rtl="0" algn="l">
                        <a:spcBef>
                          <a:spcPts val="0"/>
                        </a:spcBef>
                        <a:spcAft>
                          <a:spcPts val="0"/>
                        </a:spcAft>
                        <a:buNone/>
                      </a:pPr>
                      <a:r>
                        <a:rPr lang="en" sz="600">
                          <a:latin typeface="Proxima Nova"/>
                          <a:ea typeface="Proxima Nova"/>
                          <a:cs typeface="Proxima Nova"/>
                          <a:sym typeface="Proxima Nova"/>
                        </a:rPr>
                        <a:t>Urban Population</a:t>
                      </a:r>
                      <a:endParaRPr sz="600">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sz="600">
                          <a:latin typeface="Proxima Nova"/>
                          <a:ea typeface="Proxima Nova"/>
                          <a:cs typeface="Proxima Nova"/>
                          <a:sym typeface="Proxima Nova"/>
                        </a:rPr>
                        <a:t>0.59</a:t>
                      </a:r>
                      <a:endParaRPr sz="600">
                        <a:latin typeface="Proxima Nova"/>
                        <a:ea typeface="Proxima Nova"/>
                        <a:cs typeface="Proxima Nova"/>
                        <a:sym typeface="Proxima Nova"/>
                      </a:endParaRPr>
                    </a:p>
                  </a:txBody>
                  <a:tcPr marT="91425" marB="91425" marR="91425" marL="91425"/>
                </a:tc>
              </a:tr>
              <a:tr h="205250">
                <a:tc>
                  <a:txBody>
                    <a:bodyPr/>
                    <a:lstStyle/>
                    <a:p>
                      <a:pPr indent="0" lvl="0" marL="0" rtl="0" algn="l">
                        <a:spcBef>
                          <a:spcPts val="0"/>
                        </a:spcBef>
                        <a:spcAft>
                          <a:spcPts val="0"/>
                        </a:spcAft>
                        <a:buNone/>
                      </a:pPr>
                      <a:r>
                        <a:rPr lang="en" sz="600">
                          <a:latin typeface="Proxima Nova"/>
                          <a:ea typeface="Proxima Nova"/>
                          <a:cs typeface="Proxima Nova"/>
                          <a:sym typeface="Proxima Nova"/>
                        </a:rPr>
                        <a:t>Rice Cultivation</a:t>
                      </a:r>
                      <a:endParaRPr sz="600">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sz="600">
                          <a:latin typeface="Proxima Nova"/>
                          <a:ea typeface="Proxima Nova"/>
                          <a:cs typeface="Proxima Nova"/>
                          <a:sym typeface="Proxima Nova"/>
                        </a:rPr>
                        <a:t>0.58</a:t>
                      </a:r>
                      <a:endParaRPr sz="600">
                        <a:latin typeface="Proxima Nova"/>
                        <a:ea typeface="Proxima Nova"/>
                        <a:cs typeface="Proxima Nova"/>
                        <a:sym typeface="Proxima Nova"/>
                      </a:endParaRPr>
                    </a:p>
                  </a:txBody>
                  <a:tcPr marT="91425" marB="91425" marR="91425" marL="91425"/>
                </a:tc>
              </a:tr>
            </a:tbl>
          </a:graphicData>
        </a:graphic>
      </p:graphicFrame>
      <p:sp>
        <p:nvSpPr>
          <p:cNvPr id="137" name="Google Shape;137;p22"/>
          <p:cNvSpPr/>
          <p:nvPr/>
        </p:nvSpPr>
        <p:spPr>
          <a:xfrm flipH="1">
            <a:off x="8312525" y="3083450"/>
            <a:ext cx="778500" cy="680400"/>
          </a:xfrm>
          <a:prstGeom prst="rightArrow">
            <a:avLst>
              <a:gd fmla="val 50000" name="adj1"/>
              <a:gd fmla="val 50000" name="adj2"/>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600">
                <a:solidFill>
                  <a:schemeClr val="accent3"/>
                </a:solidFill>
                <a:latin typeface="Proxima Nova"/>
                <a:ea typeface="Proxima Nova"/>
                <a:cs typeface="Proxima Nova"/>
                <a:sym typeface="Proxima Nova"/>
              </a:rPr>
              <a:t>Top 5</a:t>
            </a:r>
            <a:endParaRPr b="1"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b="1" lang="en" sz="600">
                <a:solidFill>
                  <a:schemeClr val="accent3"/>
                </a:solidFill>
                <a:latin typeface="Proxima Nova"/>
                <a:ea typeface="Proxima Nova"/>
                <a:cs typeface="Proxima Nova"/>
                <a:sym typeface="Proxima Nova"/>
              </a:rPr>
              <a:t>Absolute Correlations</a:t>
            </a:r>
            <a:endParaRPr b="1" sz="600">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200"/>
              </a:spcAft>
              <a:buNone/>
            </a:pPr>
            <a:r>
              <a:rPr lang="en"/>
              <a:t>Regression Analysis &amp; Model Comparison</a:t>
            </a:r>
            <a:endParaRPr/>
          </a:p>
        </p:txBody>
      </p:sp>
      <p:sp>
        <p:nvSpPr>
          <p:cNvPr id="143" name="Google Shape;14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METHODOLOGY APPLIED</a:t>
            </a:r>
            <a:endParaRPr sz="2100"/>
          </a:p>
        </p:txBody>
      </p:sp>
      <p:sp>
        <p:nvSpPr>
          <p:cNvPr id="149" name="Google Shape;14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50" name="Google Shape;150;p24"/>
          <p:cNvGrpSpPr/>
          <p:nvPr/>
        </p:nvGrpSpPr>
        <p:grpSpPr>
          <a:xfrm>
            <a:off x="308838" y="1242975"/>
            <a:ext cx="3558375" cy="924600"/>
            <a:chOff x="308838" y="1242975"/>
            <a:chExt cx="3558375" cy="924600"/>
          </a:xfrm>
        </p:grpSpPr>
        <p:cxnSp>
          <p:nvCxnSpPr>
            <p:cNvPr id="151" name="Google Shape;151;p24"/>
            <p:cNvCxnSpPr/>
            <p:nvPr/>
          </p:nvCxnSpPr>
          <p:spPr>
            <a:xfrm rot="10800000">
              <a:off x="2642013" y="1654113"/>
              <a:ext cx="1225200" cy="0"/>
            </a:xfrm>
            <a:prstGeom prst="straightConnector1">
              <a:avLst/>
            </a:prstGeom>
            <a:noFill/>
            <a:ln cap="flat" cmpd="sng" w="9525">
              <a:solidFill>
                <a:srgbClr val="0E9453"/>
              </a:solidFill>
              <a:prstDash val="solid"/>
              <a:round/>
              <a:headEnd len="sm" w="sm" type="none"/>
              <a:tailEnd len="med" w="med" type="oval"/>
            </a:ln>
          </p:spPr>
        </p:cxnSp>
        <p:sp>
          <p:nvSpPr>
            <p:cNvPr id="152" name="Google Shape;152;p24"/>
            <p:cNvSpPr txBox="1"/>
            <p:nvPr/>
          </p:nvSpPr>
          <p:spPr>
            <a:xfrm>
              <a:off x="308838" y="1242975"/>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Proxima Nova"/>
                  <a:ea typeface="Proxima Nova"/>
                  <a:cs typeface="Proxima Nova"/>
                  <a:sym typeface="Proxima Nova"/>
                </a:rPr>
                <a:t>Check For Multicollinearity</a:t>
              </a:r>
              <a:endParaRPr b="1" sz="1200">
                <a:latin typeface="Proxima Nova"/>
                <a:ea typeface="Proxima Nova"/>
                <a:cs typeface="Proxima Nova"/>
                <a:sym typeface="Proxima Nova"/>
              </a:endParaRPr>
            </a:p>
            <a:p>
              <a:pPr indent="0" lvl="0" marL="0" rtl="0" algn="l">
                <a:spcBef>
                  <a:spcPts val="0"/>
                </a:spcBef>
                <a:spcAft>
                  <a:spcPts val="1600"/>
                </a:spcAft>
                <a:buNone/>
              </a:pPr>
              <a:r>
                <a:rPr lang="en" sz="800">
                  <a:latin typeface="Proxima Nova"/>
                  <a:ea typeface="Proxima Nova"/>
                  <a:cs typeface="Proxima Nova"/>
                  <a:sym typeface="Proxima Nova"/>
                </a:rPr>
                <a:t>T</a:t>
              </a:r>
              <a:r>
                <a:rPr lang="en" sz="800">
                  <a:latin typeface="Proxima Nova"/>
                  <a:ea typeface="Proxima Nova"/>
                  <a:cs typeface="Proxima Nova"/>
                  <a:sym typeface="Proxima Nova"/>
                </a:rPr>
                <a:t>he independent variables </a:t>
              </a:r>
              <a:r>
                <a:rPr lang="en" sz="800">
                  <a:latin typeface="Proxima Nova"/>
                  <a:ea typeface="Proxima Nova"/>
                  <a:cs typeface="Proxima Nova"/>
                  <a:sym typeface="Proxima Nova"/>
                </a:rPr>
                <a:t>are checked for multicollinearity using the Variance Inflation Factor (VIF).</a:t>
              </a:r>
              <a:endParaRPr b="1" sz="800">
                <a:latin typeface="Proxima Nova"/>
                <a:ea typeface="Proxima Nova"/>
                <a:cs typeface="Proxima Nova"/>
                <a:sym typeface="Proxima Nova"/>
              </a:endParaRPr>
            </a:p>
          </p:txBody>
        </p:sp>
      </p:grpSp>
      <p:grpSp>
        <p:nvGrpSpPr>
          <p:cNvPr id="153" name="Google Shape;153;p24"/>
          <p:cNvGrpSpPr/>
          <p:nvPr/>
        </p:nvGrpSpPr>
        <p:grpSpPr>
          <a:xfrm>
            <a:off x="308838" y="2646125"/>
            <a:ext cx="3263100" cy="924600"/>
            <a:chOff x="308838" y="2646125"/>
            <a:chExt cx="3263100" cy="924600"/>
          </a:xfrm>
        </p:grpSpPr>
        <p:cxnSp>
          <p:nvCxnSpPr>
            <p:cNvPr id="154" name="Google Shape;154;p24"/>
            <p:cNvCxnSpPr/>
            <p:nvPr/>
          </p:nvCxnSpPr>
          <p:spPr>
            <a:xfrm rot="10800000">
              <a:off x="2641938" y="3108425"/>
              <a:ext cx="930000" cy="0"/>
            </a:xfrm>
            <a:prstGeom prst="straightConnector1">
              <a:avLst/>
            </a:prstGeom>
            <a:noFill/>
            <a:ln cap="flat" cmpd="sng" w="9525">
              <a:solidFill>
                <a:srgbClr val="0C8148"/>
              </a:solidFill>
              <a:prstDash val="solid"/>
              <a:round/>
              <a:headEnd len="sm" w="sm" type="none"/>
              <a:tailEnd len="med" w="med" type="oval"/>
            </a:ln>
          </p:spPr>
        </p:cxnSp>
        <p:sp>
          <p:nvSpPr>
            <p:cNvPr id="155" name="Google Shape;155;p24"/>
            <p:cNvSpPr txBox="1"/>
            <p:nvPr/>
          </p:nvSpPr>
          <p:spPr>
            <a:xfrm>
              <a:off x="308838" y="2646125"/>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Select Variables &amp; Models</a:t>
              </a:r>
              <a:endParaRPr b="1" sz="12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Select </a:t>
              </a:r>
              <a:r>
                <a:rPr lang="en" sz="800">
                  <a:latin typeface="Roboto"/>
                  <a:ea typeface="Roboto"/>
                  <a:cs typeface="Roboto"/>
                  <a:sym typeface="Roboto"/>
                </a:rPr>
                <a:t>variables for inclusion in the regression model based on the VIF and absolute correlation with the </a:t>
              </a:r>
              <a:r>
                <a:rPr b="1" lang="en" sz="800">
                  <a:latin typeface="Roboto"/>
                  <a:ea typeface="Roboto"/>
                  <a:cs typeface="Roboto"/>
                  <a:sym typeface="Roboto"/>
                </a:rPr>
                <a:t>Average Temperature</a:t>
              </a:r>
              <a:r>
                <a:rPr lang="en" sz="800">
                  <a:latin typeface="Roboto"/>
                  <a:ea typeface="Roboto"/>
                  <a:cs typeface="Roboto"/>
                  <a:sym typeface="Roboto"/>
                </a:rPr>
                <a:t> (target variable)</a:t>
              </a:r>
              <a:r>
                <a:rPr lang="en" sz="800">
                  <a:latin typeface="Roboto"/>
                  <a:ea typeface="Roboto"/>
                  <a:cs typeface="Roboto"/>
                  <a:sym typeface="Roboto"/>
                </a:rPr>
                <a:t>.</a:t>
              </a:r>
              <a:endParaRPr sz="800">
                <a:latin typeface="Roboto"/>
                <a:ea typeface="Roboto"/>
                <a:cs typeface="Roboto"/>
                <a:sym typeface="Roboto"/>
              </a:endParaRPr>
            </a:p>
            <a:p>
              <a:pPr indent="0" lvl="0" marL="0" rtl="0" algn="l">
                <a:spcBef>
                  <a:spcPts val="1600"/>
                </a:spcBef>
                <a:spcAft>
                  <a:spcPts val="1600"/>
                </a:spcAft>
                <a:buNone/>
              </a:pPr>
              <a:r>
                <a:rPr lang="en" sz="800">
                  <a:latin typeface="Roboto"/>
                  <a:ea typeface="Roboto"/>
                  <a:cs typeface="Roboto"/>
                  <a:sym typeface="Roboto"/>
                </a:rPr>
                <a:t>Variables are dropped </a:t>
              </a:r>
              <a:r>
                <a:rPr lang="en" sz="800">
                  <a:latin typeface="Roboto"/>
                  <a:ea typeface="Roboto"/>
                  <a:cs typeface="Roboto"/>
                  <a:sym typeface="Roboto"/>
                </a:rPr>
                <a:t> if they produce coefficients with p-values less than 5% (not statistically significant).</a:t>
              </a:r>
              <a:endParaRPr sz="800">
                <a:latin typeface="Roboto"/>
                <a:ea typeface="Roboto"/>
                <a:cs typeface="Roboto"/>
                <a:sym typeface="Roboto"/>
              </a:endParaRPr>
            </a:p>
          </p:txBody>
        </p:sp>
      </p:grpSp>
      <p:grpSp>
        <p:nvGrpSpPr>
          <p:cNvPr id="156" name="Google Shape;156;p24"/>
          <p:cNvGrpSpPr/>
          <p:nvPr/>
        </p:nvGrpSpPr>
        <p:grpSpPr>
          <a:xfrm>
            <a:off x="5610288" y="2313350"/>
            <a:ext cx="3210200" cy="924600"/>
            <a:chOff x="5610288" y="2313350"/>
            <a:chExt cx="3210200" cy="924600"/>
          </a:xfrm>
        </p:grpSpPr>
        <p:cxnSp>
          <p:nvCxnSpPr>
            <p:cNvPr id="157" name="Google Shape;157;p24"/>
            <p:cNvCxnSpPr/>
            <p:nvPr/>
          </p:nvCxnSpPr>
          <p:spPr>
            <a:xfrm>
              <a:off x="5610288" y="2775650"/>
              <a:ext cx="886200" cy="0"/>
            </a:xfrm>
            <a:prstGeom prst="straightConnector1">
              <a:avLst/>
            </a:prstGeom>
            <a:noFill/>
            <a:ln cap="flat" cmpd="sng" w="9525">
              <a:solidFill>
                <a:srgbClr val="0B713F"/>
              </a:solidFill>
              <a:prstDash val="solid"/>
              <a:round/>
              <a:headEnd len="sm" w="sm" type="none"/>
              <a:tailEnd len="med" w="med" type="oval"/>
            </a:ln>
          </p:spPr>
        </p:cxnSp>
        <p:sp>
          <p:nvSpPr>
            <p:cNvPr id="158" name="Google Shape;158;p24"/>
            <p:cNvSpPr txBox="1"/>
            <p:nvPr/>
          </p:nvSpPr>
          <p:spPr>
            <a:xfrm>
              <a:off x="6696488" y="2313350"/>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Model Diagnostic</a:t>
              </a:r>
              <a:endParaRPr b="1" sz="12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Diagnose the best model after dropping statistically </a:t>
              </a:r>
              <a:r>
                <a:rPr lang="en" sz="800">
                  <a:latin typeface="Roboto"/>
                  <a:ea typeface="Roboto"/>
                  <a:cs typeface="Roboto"/>
                  <a:sym typeface="Roboto"/>
                </a:rPr>
                <a:t>insignificant coefficients</a:t>
              </a:r>
              <a:r>
                <a:rPr lang="en" sz="800">
                  <a:latin typeface="Roboto"/>
                  <a:ea typeface="Roboto"/>
                  <a:cs typeface="Roboto"/>
                  <a:sym typeface="Roboto"/>
                </a:rPr>
                <a:t> based on </a:t>
              </a:r>
              <a:r>
                <a:rPr lang="en" sz="800">
                  <a:latin typeface="Roboto"/>
                  <a:ea typeface="Roboto"/>
                  <a:cs typeface="Roboto"/>
                  <a:sym typeface="Roboto"/>
                </a:rPr>
                <a:t>statistical</a:t>
              </a:r>
              <a:r>
                <a:rPr lang="en" sz="800">
                  <a:latin typeface="Roboto"/>
                  <a:ea typeface="Roboto"/>
                  <a:cs typeface="Roboto"/>
                  <a:sym typeface="Roboto"/>
                </a:rPr>
                <a:t> tests and other metrics.</a:t>
              </a:r>
              <a:endParaRPr b="1" sz="800">
                <a:latin typeface="Roboto"/>
                <a:ea typeface="Roboto"/>
                <a:cs typeface="Roboto"/>
                <a:sym typeface="Roboto"/>
              </a:endParaRPr>
            </a:p>
          </p:txBody>
        </p:sp>
      </p:grpSp>
      <p:grpSp>
        <p:nvGrpSpPr>
          <p:cNvPr id="159" name="Google Shape;159;p24"/>
          <p:cNvGrpSpPr/>
          <p:nvPr/>
        </p:nvGrpSpPr>
        <p:grpSpPr>
          <a:xfrm>
            <a:off x="5209838" y="1242975"/>
            <a:ext cx="3610650" cy="924600"/>
            <a:chOff x="5209838" y="1242975"/>
            <a:chExt cx="3610650" cy="924600"/>
          </a:xfrm>
        </p:grpSpPr>
        <p:sp>
          <p:nvSpPr>
            <p:cNvPr id="160" name="Google Shape;160;p24"/>
            <p:cNvSpPr txBox="1"/>
            <p:nvPr/>
          </p:nvSpPr>
          <p:spPr>
            <a:xfrm>
              <a:off x="6696488" y="1242975"/>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Add (Back) </a:t>
              </a:r>
              <a:r>
                <a:rPr b="1" lang="en" sz="1200">
                  <a:latin typeface="Roboto"/>
                  <a:ea typeface="Roboto"/>
                  <a:cs typeface="Roboto"/>
                  <a:sym typeface="Roboto"/>
                </a:rPr>
                <a:t>Additional</a:t>
              </a:r>
              <a:r>
                <a:rPr b="1" lang="en" sz="1200">
                  <a:latin typeface="Roboto"/>
                  <a:ea typeface="Roboto"/>
                  <a:cs typeface="Roboto"/>
                  <a:sym typeface="Roboto"/>
                </a:rPr>
                <a:t>  Variables &amp; Compare Performance</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Using the best model in step 4 , add back variables and compare and </a:t>
              </a:r>
              <a:r>
                <a:rPr lang="en" sz="800">
                  <a:latin typeface="Roboto"/>
                  <a:ea typeface="Roboto"/>
                  <a:cs typeface="Roboto"/>
                  <a:sym typeface="Roboto"/>
                </a:rPr>
                <a:t>contrast</a:t>
              </a:r>
              <a:r>
                <a:rPr lang="en" sz="800">
                  <a:latin typeface="Roboto"/>
                  <a:ea typeface="Roboto"/>
                  <a:cs typeface="Roboto"/>
                  <a:sym typeface="Roboto"/>
                </a:rPr>
                <a:t> the results. </a:t>
              </a:r>
              <a:endParaRPr b="1" sz="800">
                <a:latin typeface="Roboto"/>
                <a:ea typeface="Roboto"/>
                <a:cs typeface="Roboto"/>
                <a:sym typeface="Roboto"/>
              </a:endParaRPr>
            </a:p>
          </p:txBody>
        </p:sp>
        <p:cxnSp>
          <p:nvCxnSpPr>
            <p:cNvPr id="161" name="Google Shape;161;p24"/>
            <p:cNvCxnSpPr/>
            <p:nvPr/>
          </p:nvCxnSpPr>
          <p:spPr>
            <a:xfrm>
              <a:off x="5209838" y="1654113"/>
              <a:ext cx="1286700" cy="0"/>
            </a:xfrm>
            <a:prstGeom prst="straightConnector1">
              <a:avLst/>
            </a:prstGeom>
            <a:noFill/>
            <a:ln cap="flat" cmpd="sng" w="9525">
              <a:solidFill>
                <a:srgbClr val="085630"/>
              </a:solidFill>
              <a:prstDash val="solid"/>
              <a:round/>
              <a:headEnd len="sm" w="sm" type="none"/>
              <a:tailEnd len="med" w="med" type="oval"/>
            </a:ln>
          </p:spPr>
        </p:cxnSp>
      </p:grpSp>
      <p:sp>
        <p:nvSpPr>
          <p:cNvPr id="162" name="Google Shape;162;p24"/>
          <p:cNvSpPr txBox="1"/>
          <p:nvPr/>
        </p:nvSpPr>
        <p:spPr>
          <a:xfrm>
            <a:off x="195075" y="493450"/>
            <a:ext cx="60846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Proxima Nova"/>
              <a:buChar char="●"/>
            </a:pPr>
            <a:r>
              <a:rPr lang="en" sz="1100">
                <a:latin typeface="Proxima Nova"/>
                <a:ea typeface="Proxima Nova"/>
                <a:cs typeface="Proxima Nova"/>
                <a:sym typeface="Proxima Nova"/>
              </a:rPr>
              <a:t>Below is described the process followed for the regression analysis.</a:t>
            </a:r>
            <a:endParaRPr sz="1700"/>
          </a:p>
        </p:txBody>
      </p:sp>
      <p:grpSp>
        <p:nvGrpSpPr>
          <p:cNvPr id="163" name="Google Shape;163;p24"/>
          <p:cNvGrpSpPr/>
          <p:nvPr/>
        </p:nvGrpSpPr>
        <p:grpSpPr>
          <a:xfrm>
            <a:off x="2688745" y="732019"/>
            <a:ext cx="3768522" cy="3774409"/>
            <a:chOff x="2675582" y="676586"/>
            <a:chExt cx="3793942" cy="3790328"/>
          </a:xfrm>
        </p:grpSpPr>
        <p:sp>
          <p:nvSpPr>
            <p:cNvPr id="164" name="Google Shape;164;p24"/>
            <p:cNvSpPr/>
            <p:nvPr/>
          </p:nvSpPr>
          <p:spPr>
            <a:xfrm rot="-7199815">
              <a:off x="3183352" y="1184485"/>
              <a:ext cx="2774659" cy="2774659"/>
            </a:xfrm>
            <a:prstGeom prst="blockArc">
              <a:avLst>
                <a:gd fmla="val 12622480" name="adj1"/>
                <a:gd fmla="val 18176457" name="adj2"/>
                <a:gd fmla="val 20786" name="adj3"/>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p:nvPr/>
          </p:nvSpPr>
          <p:spPr>
            <a:xfrm rot="-1799815">
              <a:off x="3183352" y="1184357"/>
              <a:ext cx="2774659" cy="2774659"/>
            </a:xfrm>
            <a:prstGeom prst="blockArc">
              <a:avLst>
                <a:gd fmla="val 12622480" name="adj1"/>
                <a:gd fmla="val 18176457" name="adj2"/>
                <a:gd fmla="val 20786" name="adj3"/>
              </a:avLst>
            </a:prstGeom>
            <a:solidFill>
              <a:srgbClr val="0C81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4"/>
            <p:cNvSpPr/>
            <p:nvPr/>
          </p:nvSpPr>
          <p:spPr>
            <a:xfrm rot="3600185">
              <a:off x="3187094" y="1184439"/>
              <a:ext cx="2774659" cy="2774659"/>
            </a:xfrm>
            <a:prstGeom prst="blockArc">
              <a:avLst>
                <a:gd fmla="val 12564381" name="adj1"/>
                <a:gd fmla="val 18346131" name="adj2"/>
                <a:gd fmla="val 20844" name="adj3"/>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p:nvPr/>
          </p:nvSpPr>
          <p:spPr>
            <a:xfrm rot="9000185">
              <a:off x="3185977" y="1184485"/>
              <a:ext cx="2774659" cy="2774659"/>
            </a:xfrm>
            <a:prstGeom prst="blockArc">
              <a:avLst>
                <a:gd fmla="val 12622480" name="adj1"/>
                <a:gd fmla="val 18081133" name="adj2"/>
                <a:gd fmla="val 20809" name="adj3"/>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24"/>
            <p:cNvGrpSpPr/>
            <p:nvPr/>
          </p:nvGrpSpPr>
          <p:grpSpPr>
            <a:xfrm rot="5400000">
              <a:off x="5379663" y="2278951"/>
              <a:ext cx="585001" cy="585472"/>
              <a:chOff x="1967628" y="812211"/>
              <a:chExt cx="588000" cy="588000"/>
            </a:xfrm>
          </p:grpSpPr>
          <p:sp>
            <p:nvSpPr>
              <p:cNvPr id="169" name="Google Shape;169;p24"/>
              <p:cNvSpPr/>
              <p:nvPr/>
            </p:nvSpPr>
            <p:spPr>
              <a:xfrm rot="39023">
                <a:off x="1970909" y="815492"/>
                <a:ext cx="581437" cy="581437"/>
              </a:xfrm>
              <a:prstGeom prst="pie">
                <a:avLst>
                  <a:gd fmla="val 6190354" name="adj1"/>
                  <a:gd fmla="val 14996165" name="adj2"/>
                </a:avLst>
              </a:prstGeom>
              <a:solidFill>
                <a:srgbClr val="0B713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p:nvPr/>
            </p:nvSpPr>
            <p:spPr>
              <a:xfrm rot="10800000">
                <a:off x="1970875" y="815525"/>
                <a:ext cx="581400" cy="581400"/>
              </a:xfrm>
              <a:prstGeom prst="pie">
                <a:avLst>
                  <a:gd fmla="val 4028252" name="adj1"/>
                  <a:gd fmla="val 17183677" name="adj2"/>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24"/>
            <p:cNvGrpSpPr/>
            <p:nvPr/>
          </p:nvGrpSpPr>
          <p:grpSpPr>
            <a:xfrm rot="10800000">
              <a:off x="4280709" y="3378529"/>
              <a:ext cx="585001" cy="585472"/>
              <a:chOff x="1967628" y="812211"/>
              <a:chExt cx="588000" cy="588000"/>
            </a:xfrm>
          </p:grpSpPr>
          <p:sp>
            <p:nvSpPr>
              <p:cNvPr id="172" name="Google Shape;172;p24"/>
              <p:cNvSpPr/>
              <p:nvPr/>
            </p:nvSpPr>
            <p:spPr>
              <a:xfrm rot="39023">
                <a:off x="1970909" y="815492"/>
                <a:ext cx="581437" cy="581437"/>
              </a:xfrm>
              <a:prstGeom prst="pie">
                <a:avLst>
                  <a:gd fmla="val 6190354" name="adj1"/>
                  <a:gd fmla="val 14996165" name="adj2"/>
                </a:avLst>
              </a:prstGeom>
              <a:solidFill>
                <a:srgbClr val="0B7743"/>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rot="10800000">
                <a:off x="1970875" y="815525"/>
                <a:ext cx="581400" cy="581400"/>
              </a:xfrm>
              <a:prstGeom prst="pie">
                <a:avLst>
                  <a:gd fmla="val 4028252" name="adj1"/>
                  <a:gd fmla="val 17183677" name="adj2"/>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24"/>
            <p:cNvGrpSpPr/>
            <p:nvPr/>
          </p:nvGrpSpPr>
          <p:grpSpPr>
            <a:xfrm rot="-5400000">
              <a:off x="3179922" y="2281478"/>
              <a:ext cx="585001" cy="585472"/>
              <a:chOff x="1967628" y="812211"/>
              <a:chExt cx="588000" cy="588000"/>
            </a:xfrm>
          </p:grpSpPr>
          <p:sp>
            <p:nvSpPr>
              <p:cNvPr id="175" name="Google Shape;175;p24"/>
              <p:cNvSpPr/>
              <p:nvPr/>
            </p:nvSpPr>
            <p:spPr>
              <a:xfrm rot="39023">
                <a:off x="1970909" y="815492"/>
                <a:ext cx="581437" cy="581437"/>
              </a:xfrm>
              <a:prstGeom prst="pie">
                <a:avLst>
                  <a:gd fmla="val 6190354" name="adj1"/>
                  <a:gd fmla="val 14996165" name="adj2"/>
                </a:avLst>
              </a:prstGeom>
              <a:solidFill>
                <a:srgbClr val="0C8148"/>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4"/>
              <p:cNvSpPr/>
              <p:nvPr/>
            </p:nvSpPr>
            <p:spPr>
              <a:xfrm rot="10800000">
                <a:off x="1970875" y="815525"/>
                <a:ext cx="581400" cy="581400"/>
              </a:xfrm>
              <a:prstGeom prst="pie">
                <a:avLst>
                  <a:gd fmla="val 4028252" name="adj1"/>
                  <a:gd fmla="val 17183677" name="adj2"/>
                </a:avLst>
              </a:prstGeom>
              <a:solidFill>
                <a:srgbClr val="0C81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24"/>
            <p:cNvSpPr txBox="1"/>
            <p:nvPr/>
          </p:nvSpPr>
          <p:spPr>
            <a:xfrm>
              <a:off x="3214513" y="236061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178" name="Google Shape;178;p24"/>
            <p:cNvSpPr txBox="1"/>
            <p:nvPr/>
          </p:nvSpPr>
          <p:spPr>
            <a:xfrm>
              <a:off x="4335750" y="346030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179" name="Google Shape;179;p24"/>
            <p:cNvSpPr txBox="1"/>
            <p:nvPr/>
          </p:nvSpPr>
          <p:spPr>
            <a:xfrm>
              <a:off x="5419402" y="236061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180" name="Google Shape;180;p24"/>
            <p:cNvGrpSpPr/>
            <p:nvPr/>
          </p:nvGrpSpPr>
          <p:grpSpPr>
            <a:xfrm>
              <a:off x="4261689" y="1180926"/>
              <a:ext cx="585001" cy="585530"/>
              <a:chOff x="1967628" y="812211"/>
              <a:chExt cx="588000" cy="588000"/>
            </a:xfrm>
          </p:grpSpPr>
          <p:sp>
            <p:nvSpPr>
              <p:cNvPr id="181" name="Google Shape;181;p24"/>
              <p:cNvSpPr/>
              <p:nvPr/>
            </p:nvSpPr>
            <p:spPr>
              <a:xfrm rot="39023">
                <a:off x="1970909" y="815492"/>
                <a:ext cx="581437" cy="581437"/>
              </a:xfrm>
              <a:prstGeom prst="pie">
                <a:avLst>
                  <a:gd fmla="val 6190354" name="adj1"/>
                  <a:gd fmla="val 14996165" name="adj2"/>
                </a:avLst>
              </a:prstGeom>
              <a:solidFill>
                <a:srgbClr val="08563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rot="10800000">
                <a:off x="1970875" y="815525"/>
                <a:ext cx="581400" cy="581400"/>
              </a:xfrm>
              <a:prstGeom prst="pie">
                <a:avLst>
                  <a:gd fmla="val 4028252" name="adj1"/>
                  <a:gd fmla="val 17183677" name="adj2"/>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24"/>
            <p:cNvSpPr txBox="1"/>
            <p:nvPr/>
          </p:nvSpPr>
          <p:spPr>
            <a:xfrm>
              <a:off x="4335750" y="125444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sp>
        <p:nvSpPr>
          <p:cNvPr id="189" name="Google Shape;18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0" name="Google Shape;190;p25"/>
          <p:cNvPicPr preferRelativeResize="0"/>
          <p:nvPr/>
        </p:nvPicPr>
        <p:blipFill>
          <a:blip r:embed="rId3">
            <a:alphaModFix/>
          </a:blip>
          <a:stretch>
            <a:fillRect/>
          </a:stretch>
        </p:blipFill>
        <p:spPr>
          <a:xfrm>
            <a:off x="4572000" y="572700"/>
            <a:ext cx="4571999" cy="4582375"/>
          </a:xfrm>
          <a:prstGeom prst="rect">
            <a:avLst/>
          </a:prstGeom>
          <a:noFill/>
          <a:ln>
            <a:noFill/>
          </a:ln>
          <a:effectLst>
            <a:outerShdw blurRad="57150" rotWithShape="0" algn="bl" dir="5400000" dist="19050">
              <a:srgbClr val="000000">
                <a:alpha val="50000"/>
              </a:srgbClr>
            </a:outerShdw>
          </a:effectLst>
        </p:spPr>
      </p:pic>
      <p:sp>
        <p:nvSpPr>
          <p:cNvPr id="191" name="Google Shape;191;p25"/>
          <p:cNvSpPr txBox="1"/>
          <p:nvPr/>
        </p:nvSpPr>
        <p:spPr>
          <a:xfrm>
            <a:off x="311700" y="474450"/>
            <a:ext cx="4260300" cy="803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The VIF was tested using all (independent) variables at first, this produced very high values.</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Generally for the VIF:</a:t>
            </a:r>
            <a:endParaRPr sz="1000">
              <a:latin typeface="Proxima Nova"/>
              <a:ea typeface="Proxima Nova"/>
              <a:cs typeface="Proxima Nova"/>
              <a:sym typeface="Proxima Nova"/>
            </a:endParaRPr>
          </a:p>
          <a:p>
            <a:pPr indent="0" lvl="0" marL="45720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457200" rtl="0" algn="l">
              <a:spcBef>
                <a:spcPts val="0"/>
              </a:spcBef>
              <a:spcAft>
                <a:spcPts val="0"/>
              </a:spcAft>
              <a:buNone/>
            </a:pPr>
            <a:r>
              <a:t/>
            </a:r>
            <a:endParaRPr sz="1000">
              <a:latin typeface="Proxima Nova"/>
              <a:ea typeface="Proxima Nova"/>
              <a:cs typeface="Proxima Nova"/>
              <a:sym typeface="Proxima Nova"/>
            </a:endParaRPr>
          </a:p>
          <a:p>
            <a:pPr indent="0" lvl="0" marL="457200" rtl="0" algn="l">
              <a:spcBef>
                <a:spcPts val="0"/>
              </a:spcBef>
              <a:spcAft>
                <a:spcPts val="0"/>
              </a:spcAft>
              <a:buNone/>
            </a:pPr>
            <a:r>
              <a:t/>
            </a:r>
            <a:endParaRPr sz="1000">
              <a:latin typeface="Proxima Nova"/>
              <a:ea typeface="Proxima Nova"/>
              <a:cs typeface="Proxima Nova"/>
              <a:sym typeface="Proxima Nova"/>
            </a:endParaRPr>
          </a:p>
          <a:p>
            <a:pPr indent="0" lvl="0" marL="457200" rtl="0" algn="l">
              <a:spcBef>
                <a:spcPts val="0"/>
              </a:spcBef>
              <a:spcAft>
                <a:spcPts val="0"/>
              </a:spcAft>
              <a:buNone/>
            </a:pPr>
            <a:r>
              <a:t/>
            </a:r>
            <a:endParaRPr sz="1000">
              <a:latin typeface="Proxima Nova"/>
              <a:ea typeface="Proxima Nova"/>
              <a:cs typeface="Proxima Nova"/>
              <a:sym typeface="Proxima Nova"/>
            </a:endParaRPr>
          </a:p>
          <a:p>
            <a:pPr indent="0" lvl="0" marL="457200" rtl="0" algn="l">
              <a:spcBef>
                <a:spcPts val="0"/>
              </a:spcBef>
              <a:spcAft>
                <a:spcPts val="0"/>
              </a:spcAft>
              <a:buNone/>
            </a:pPr>
            <a:r>
              <a:t/>
            </a:r>
            <a:endParaRPr sz="1000">
              <a:latin typeface="Proxima Nova"/>
              <a:ea typeface="Proxima Nova"/>
              <a:cs typeface="Proxima Nova"/>
              <a:sym typeface="Proxima Nova"/>
            </a:endParaRPr>
          </a:p>
          <a:p>
            <a:pPr indent="0" lvl="0" marL="45720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Based on the previous </a:t>
            </a:r>
            <a:r>
              <a:rPr lang="en" sz="1000">
                <a:latin typeface="Proxima Nova"/>
                <a:ea typeface="Proxima Nova"/>
                <a:cs typeface="Proxima Nova"/>
                <a:sym typeface="Proxima Nova"/>
              </a:rPr>
              <a:t>correlation</a:t>
            </a:r>
            <a:r>
              <a:rPr lang="en" sz="1000">
                <a:latin typeface="Proxima Nova"/>
                <a:ea typeface="Proxima Nova"/>
                <a:cs typeface="Proxima Nova"/>
                <a:sym typeface="Proxima Nova"/>
              </a:rPr>
              <a:t> results, the factors which had low correlation (less than 0.20) with </a:t>
            </a:r>
            <a:r>
              <a:rPr b="1" i="1" lang="en" sz="1000">
                <a:latin typeface="Proxima Nova"/>
                <a:ea typeface="Proxima Nova"/>
                <a:cs typeface="Proxima Nova"/>
                <a:sym typeface="Proxima Nova"/>
              </a:rPr>
              <a:t>Average Temperature</a:t>
            </a:r>
            <a:r>
              <a:rPr lang="en" sz="1000">
                <a:latin typeface="Proxima Nova"/>
                <a:ea typeface="Proxima Nova"/>
                <a:cs typeface="Proxima Nova"/>
                <a:sym typeface="Proxima Nova"/>
              </a:rPr>
              <a:t> were dropped.</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Given that the VIF was still high after dropping the factors, the remaining factors were removed successively (with the one with the  highest VIF first).</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This was done until all the VIFs for each factor </a:t>
            </a:r>
            <a:r>
              <a:rPr lang="en" sz="1000">
                <a:latin typeface="Proxima Nova"/>
                <a:ea typeface="Proxima Nova"/>
                <a:cs typeface="Proxima Nova"/>
                <a:sym typeface="Proxima Nova"/>
              </a:rPr>
              <a:t>remaining</a:t>
            </a:r>
            <a:r>
              <a:rPr lang="en" sz="1000">
                <a:latin typeface="Proxima Nova"/>
                <a:ea typeface="Proxima Nova"/>
                <a:cs typeface="Proxima Nova"/>
                <a:sym typeface="Proxima Nova"/>
              </a:rPr>
              <a:t> was less than 5. This left us with </a:t>
            </a:r>
            <a:r>
              <a:rPr b="1" i="1" lang="en" sz="1000">
                <a:latin typeface="Proxima Nova"/>
                <a:ea typeface="Proxima Nova"/>
                <a:cs typeface="Proxima Nova"/>
                <a:sym typeface="Proxima Nova"/>
              </a:rPr>
              <a:t>Forestland </a:t>
            </a:r>
            <a:r>
              <a:rPr lang="en" sz="1000">
                <a:latin typeface="Proxima Nova"/>
                <a:ea typeface="Proxima Nova"/>
                <a:cs typeface="Proxima Nova"/>
                <a:sym typeface="Proxima Nova"/>
              </a:rPr>
              <a:t>and </a:t>
            </a:r>
            <a:r>
              <a:rPr b="1" i="1" lang="en" sz="1000">
                <a:latin typeface="Proxima Nova"/>
                <a:ea typeface="Proxima Nova"/>
                <a:cs typeface="Proxima Nova"/>
                <a:sym typeface="Proxima Nova"/>
              </a:rPr>
              <a:t>Pesticides Manufacturing </a:t>
            </a:r>
            <a:r>
              <a:rPr lang="en" sz="1000">
                <a:latin typeface="Proxima Nova"/>
                <a:ea typeface="Proxima Nova"/>
                <a:cs typeface="Proxima Nova"/>
                <a:sym typeface="Proxima Nova"/>
              </a:rPr>
              <a:t>as independent variables.</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graphicFrame>
        <p:nvGraphicFramePr>
          <p:cNvPr id="192" name="Google Shape;192;p25"/>
          <p:cNvGraphicFramePr/>
          <p:nvPr/>
        </p:nvGraphicFramePr>
        <p:xfrm>
          <a:off x="869250" y="1545475"/>
          <a:ext cx="3000000" cy="3000000"/>
        </p:xfrm>
        <a:graphic>
          <a:graphicData uri="http://schemas.openxmlformats.org/drawingml/2006/table">
            <a:tbl>
              <a:tblPr>
                <a:noFill/>
                <a:tableStyleId>{592E3E23-A497-464F-B78C-214190DB6B5B}</a:tableStyleId>
              </a:tblPr>
              <a:tblGrid>
                <a:gridCol w="1645950"/>
                <a:gridCol w="1853975"/>
              </a:tblGrid>
              <a:tr h="225600">
                <a:tc>
                  <a:txBody>
                    <a:bodyPr/>
                    <a:lstStyle/>
                    <a:p>
                      <a:pPr indent="0" lvl="0" marL="0" rtl="0" algn="l">
                        <a:spcBef>
                          <a:spcPts val="0"/>
                        </a:spcBef>
                        <a:spcAft>
                          <a:spcPts val="0"/>
                        </a:spcAft>
                        <a:buNone/>
                      </a:pPr>
                      <a:r>
                        <a:rPr b="1" lang="en" sz="900">
                          <a:latin typeface="Proxima Nova"/>
                          <a:ea typeface="Proxima Nova"/>
                          <a:cs typeface="Proxima Nova"/>
                          <a:sym typeface="Proxima Nova"/>
                        </a:rPr>
                        <a:t>VIF</a:t>
                      </a:r>
                      <a:endParaRPr b="1" sz="9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sz="900">
                          <a:latin typeface="Proxima Nova"/>
                          <a:ea typeface="Proxima Nova"/>
                          <a:cs typeface="Proxima Nova"/>
                          <a:sym typeface="Proxima Nova"/>
                        </a:rPr>
                        <a:t>Interpretation</a:t>
                      </a:r>
                      <a:endParaRPr b="1" i="1" sz="9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41400">
                <a:tc>
                  <a:txBody>
                    <a:bodyPr/>
                    <a:lstStyle/>
                    <a:p>
                      <a:pPr indent="0" lvl="0" marL="0" rtl="0" algn="l">
                        <a:spcBef>
                          <a:spcPts val="0"/>
                        </a:spcBef>
                        <a:spcAft>
                          <a:spcPts val="0"/>
                        </a:spcAft>
                        <a:buNone/>
                      </a:pPr>
                      <a:r>
                        <a:rPr lang="en" sz="900">
                          <a:latin typeface="Proxima Nova"/>
                          <a:ea typeface="Proxima Nova"/>
                          <a:cs typeface="Proxima Nova"/>
                          <a:sym typeface="Proxima Nova"/>
                        </a:rPr>
                        <a:t>&lt; 5</a:t>
                      </a:r>
                      <a:endParaRPr sz="900">
                        <a:latin typeface="Proxima Nova"/>
                        <a:ea typeface="Proxima Nova"/>
                        <a:cs typeface="Proxima Nova"/>
                        <a:sym typeface="Proxima Nova"/>
                      </a:endParaRPr>
                    </a:p>
                    <a:p>
                      <a:pPr indent="0" lvl="0" marL="0" rtl="0" algn="l">
                        <a:spcBef>
                          <a:spcPts val="0"/>
                        </a:spcBef>
                        <a:spcAft>
                          <a:spcPts val="0"/>
                        </a:spcAft>
                        <a:buNone/>
                      </a:pPr>
                      <a:r>
                        <a:t/>
                      </a:r>
                      <a:endParaRPr sz="900">
                        <a:latin typeface="Proxima Nova"/>
                        <a:ea typeface="Proxima Nova"/>
                        <a:cs typeface="Proxima Nova"/>
                        <a:sym typeface="Proxima Nova"/>
                      </a:endParaRPr>
                    </a:p>
                    <a:p>
                      <a:pPr indent="0" lvl="0" marL="0" rtl="0" algn="l">
                        <a:spcBef>
                          <a:spcPts val="0"/>
                        </a:spcBef>
                        <a:spcAft>
                          <a:spcPts val="0"/>
                        </a:spcAft>
                        <a:buNone/>
                      </a:pPr>
                      <a:r>
                        <a:t/>
                      </a:r>
                      <a:endParaRPr sz="900">
                        <a:latin typeface="Proxima Nova"/>
                        <a:ea typeface="Proxima Nova"/>
                        <a:cs typeface="Proxima Nova"/>
                        <a:sym typeface="Proxima Nova"/>
                      </a:endParaRPr>
                    </a:p>
                  </a:txBody>
                  <a:tcPr marT="91425" marB="91425" marR="91425" marL="91425">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Generally acceptable, low multicollinearity.</a:t>
                      </a:r>
                      <a:endParaRPr sz="900">
                        <a:latin typeface="Proxima Nova"/>
                        <a:ea typeface="Proxima Nova"/>
                        <a:cs typeface="Proxima Nova"/>
                        <a:sym typeface="Proxima Nova"/>
                      </a:endParaRPr>
                    </a:p>
                  </a:txBody>
                  <a:tcPr marT="91425" marB="91425" marR="91425" marL="91425">
                    <a:lnT cap="flat" cmpd="sng" w="9525">
                      <a:solidFill>
                        <a:schemeClr val="dk2"/>
                      </a:solidFill>
                      <a:prstDash val="solid"/>
                      <a:round/>
                      <a:headEnd len="sm" w="sm" type="none"/>
                      <a:tailEnd len="sm" w="sm" type="none"/>
                    </a:lnT>
                  </a:tcPr>
                </a:tc>
              </a:tr>
              <a:tr h="441400">
                <a:tc>
                  <a:txBody>
                    <a:bodyPr/>
                    <a:lstStyle/>
                    <a:p>
                      <a:pPr indent="0" lvl="0" marL="0" rtl="0" algn="l">
                        <a:spcBef>
                          <a:spcPts val="0"/>
                        </a:spcBef>
                        <a:spcAft>
                          <a:spcPts val="0"/>
                        </a:spcAft>
                        <a:buNone/>
                      </a:pPr>
                      <a:r>
                        <a:rPr lang="en" sz="900">
                          <a:latin typeface="Proxima Nova"/>
                          <a:ea typeface="Proxima Nova"/>
                          <a:cs typeface="Proxima Nova"/>
                          <a:sym typeface="Proxima Nova"/>
                        </a:rPr>
                        <a:t>5 &lt; VIF &lt; 10</a:t>
                      </a:r>
                      <a:endParaRPr sz="9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900">
                          <a:latin typeface="Proxima Nova"/>
                          <a:ea typeface="Proxima Nova"/>
                          <a:cs typeface="Proxima Nova"/>
                          <a:sym typeface="Proxima Nova"/>
                        </a:rPr>
                        <a:t>Moderate multicollinearity; some caution is needed.</a:t>
                      </a:r>
                      <a:endParaRPr sz="900">
                        <a:latin typeface="Proxima Nova"/>
                        <a:ea typeface="Proxima Nova"/>
                        <a:cs typeface="Proxima Nova"/>
                        <a:sym typeface="Proxima Nova"/>
                      </a:endParaRPr>
                    </a:p>
                  </a:txBody>
                  <a:tcPr marT="91425" marB="91425" marR="91425" marL="91425"/>
                </a:tc>
              </a:tr>
              <a:tr h="549325">
                <a:tc>
                  <a:txBody>
                    <a:bodyPr/>
                    <a:lstStyle/>
                    <a:p>
                      <a:pPr indent="0" lvl="0" marL="0" rtl="0" algn="l">
                        <a:spcBef>
                          <a:spcPts val="0"/>
                        </a:spcBef>
                        <a:spcAft>
                          <a:spcPts val="0"/>
                        </a:spcAft>
                        <a:buNone/>
                      </a:pPr>
                      <a:r>
                        <a:rPr lang="en" sz="900">
                          <a:latin typeface="Proxima Nova"/>
                          <a:ea typeface="Proxima Nova"/>
                          <a:cs typeface="Proxima Nova"/>
                          <a:sym typeface="Proxima Nova"/>
                        </a:rPr>
                        <a:t>&gt; 10</a:t>
                      </a:r>
                      <a:endParaRPr sz="9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900">
                          <a:latin typeface="Proxima Nova"/>
                          <a:ea typeface="Proxima Nova"/>
                          <a:cs typeface="Proxima Nova"/>
                          <a:sym typeface="Proxima Nova"/>
                        </a:rPr>
                        <a:t>High multicollinearity; consider removing or combining these features.</a:t>
                      </a:r>
                      <a:endParaRPr sz="900">
                        <a:latin typeface="Proxima Nova"/>
                        <a:ea typeface="Proxima Nova"/>
                        <a:cs typeface="Proxima Nova"/>
                        <a:sym typeface="Proxima Nova"/>
                      </a:endParaRPr>
                    </a:p>
                  </a:txBody>
                  <a:tcPr marT="91425" marB="91425" marR="91425" marL="91425"/>
                </a:tc>
              </a:tr>
            </a:tbl>
          </a:graphicData>
        </a:graphic>
      </p:graphicFrame>
      <p:sp>
        <p:nvSpPr>
          <p:cNvPr id="193" name="Google Shape;193;p25"/>
          <p:cNvSpPr txBox="1"/>
          <p:nvPr>
            <p:ph type="title"/>
          </p:nvPr>
        </p:nvSpPr>
        <p:spPr>
          <a:xfrm>
            <a:off x="311700" y="0"/>
            <a:ext cx="4260300" cy="77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100"/>
              <a:t>CHECKING FOR MULTICOLLINEARITY</a:t>
            </a:r>
            <a:endParaRPr sz="2100"/>
          </a:p>
        </p:txBody>
      </p:sp>
      <p:sp>
        <p:nvSpPr>
          <p:cNvPr id="194" name="Google Shape;194;p25"/>
          <p:cNvSpPr txBox="1"/>
          <p:nvPr>
            <p:ph type="title"/>
          </p:nvPr>
        </p:nvSpPr>
        <p:spPr>
          <a:xfrm>
            <a:off x="4681375" y="0"/>
            <a:ext cx="4260300" cy="572700"/>
          </a:xfrm>
          <a:prstGeom prst="rect">
            <a:avLst/>
          </a:prstGeom>
          <a:solidFill>
            <a:schemeClr val="dk1"/>
          </a:solidFill>
        </p:spPr>
        <p:txBody>
          <a:bodyPr anchorCtr="0" anchor="b" bIns="91425" lIns="91425" spcFirstLastPara="1" rIns="91425" wrap="square" tIns="91425">
            <a:normAutofit/>
          </a:bodyPr>
          <a:lstStyle/>
          <a:p>
            <a:pPr indent="0" lvl="0" marL="0" rtl="0" algn="l">
              <a:spcBef>
                <a:spcPts val="0"/>
              </a:spcBef>
              <a:spcAft>
                <a:spcPts val="0"/>
              </a:spcAft>
              <a:buNone/>
            </a:pPr>
            <a:r>
              <a:rPr lang="en" sz="1200" u="sng">
                <a:solidFill>
                  <a:schemeClr val="lt2"/>
                </a:solidFill>
              </a:rPr>
              <a:t>Python Output</a:t>
            </a:r>
            <a:endParaRPr sz="1200" u="sng">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VARIABLE &amp; MODEL SELECTION</a:t>
            </a:r>
            <a:endParaRPr sz="2100"/>
          </a:p>
        </p:txBody>
      </p:sp>
      <p:sp>
        <p:nvSpPr>
          <p:cNvPr id="200" name="Google Shape;20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26"/>
          <p:cNvSpPr txBox="1"/>
          <p:nvPr/>
        </p:nvSpPr>
        <p:spPr>
          <a:xfrm>
            <a:off x="311700" y="474450"/>
            <a:ext cx="8832300" cy="486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rPr b="1" lang="en" sz="1000">
                <a:latin typeface="Proxima Nova"/>
                <a:ea typeface="Proxima Nova"/>
                <a:cs typeface="Proxima Nova"/>
                <a:sym typeface="Proxima Nova"/>
              </a:rPr>
              <a:t>Model 1</a:t>
            </a:r>
            <a:endParaRPr b="1"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Despite the results from the VIF, we started fitting regression models inclusive of a few more variables (</a:t>
            </a:r>
            <a:endParaRPr sz="1000">
              <a:latin typeface="Proxima Nova"/>
              <a:ea typeface="Proxima Nova"/>
              <a:cs typeface="Proxima Nova"/>
              <a:sym typeface="Proxima Nova"/>
            </a:endParaRPr>
          </a:p>
          <a:p>
            <a:pPr indent="0" lvl="0" marL="457200" rtl="0" algn="l">
              <a:spcBef>
                <a:spcPts val="0"/>
              </a:spcBef>
              <a:spcAft>
                <a:spcPts val="0"/>
              </a:spcAft>
              <a:buNone/>
            </a:pPr>
            <a:r>
              <a:rPr b="1" i="1" lang="en" sz="1000">
                <a:latin typeface="Proxima Nova"/>
                <a:ea typeface="Proxima Nova"/>
                <a:cs typeface="Proxima Nova"/>
                <a:sym typeface="Proxima Nova"/>
              </a:rPr>
              <a:t>Forestland</a:t>
            </a:r>
            <a:r>
              <a:rPr lang="en" sz="1000">
                <a:latin typeface="Proxima Nova"/>
                <a:ea typeface="Proxima Nova"/>
                <a:cs typeface="Proxima Nova"/>
                <a:sym typeface="Proxima Nova"/>
              </a:rPr>
              <a:t>, </a:t>
            </a:r>
            <a:r>
              <a:rPr b="1" i="1" lang="en" sz="1000">
                <a:latin typeface="Proxima Nova"/>
                <a:ea typeface="Proxima Nova"/>
                <a:cs typeface="Proxima Nova"/>
                <a:sym typeface="Proxima Nova"/>
              </a:rPr>
              <a:t>Pesticides Manufacturing</a:t>
            </a:r>
            <a:r>
              <a:rPr lang="en" sz="1000">
                <a:latin typeface="Proxima Nova"/>
                <a:ea typeface="Proxima Nova"/>
                <a:cs typeface="Proxima Nova"/>
                <a:sym typeface="Proxima Nova"/>
              </a:rPr>
              <a:t>, </a:t>
            </a:r>
            <a:r>
              <a:rPr b="1" i="1" lang="en" sz="1000">
                <a:latin typeface="Proxima Nova"/>
                <a:ea typeface="Proxima Nova"/>
                <a:cs typeface="Proxima Nova"/>
                <a:sym typeface="Proxima Nova"/>
              </a:rPr>
              <a:t>Food Household Consumption</a:t>
            </a:r>
            <a:r>
              <a:rPr lang="en" sz="1000">
                <a:latin typeface="Proxima Nova"/>
                <a:ea typeface="Proxima Nova"/>
                <a:cs typeface="Proxima Nova"/>
                <a:sym typeface="Proxima Nova"/>
              </a:rPr>
              <a:t>, </a:t>
            </a:r>
            <a:r>
              <a:rPr b="1" i="1" lang="en" sz="1000">
                <a:latin typeface="Proxima Nova"/>
                <a:ea typeface="Proxima Nova"/>
                <a:cs typeface="Proxima Nova"/>
                <a:sym typeface="Proxima Nova"/>
              </a:rPr>
              <a:t>Rice Cultivation</a:t>
            </a:r>
            <a:r>
              <a:rPr lang="en" sz="1000">
                <a:latin typeface="Proxima Nova"/>
                <a:ea typeface="Proxima Nova"/>
                <a:cs typeface="Proxima Nova"/>
                <a:sym typeface="Proxima Nova"/>
              </a:rPr>
              <a:t> &amp; </a:t>
            </a:r>
            <a:r>
              <a:rPr b="1" i="1" lang="en" sz="1000">
                <a:latin typeface="Proxima Nova"/>
                <a:ea typeface="Proxima Nova"/>
                <a:cs typeface="Proxima Nova"/>
                <a:sym typeface="Proxima Nova"/>
              </a:rPr>
              <a:t>Fertilizers Manufacturing</a:t>
            </a:r>
            <a:r>
              <a:rPr lang="en" sz="1000">
                <a:latin typeface="Proxima Nova"/>
                <a:ea typeface="Proxima Nova"/>
                <a:cs typeface="Proxima Nova"/>
                <a:sym typeface="Proxima Nova"/>
              </a:rPr>
              <a:t>). To note that the values were standardised/scaled before applying the regression model, in each case.</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A regression model was fit (using Ordinary Least Squares) with the target variable being (</a:t>
            </a:r>
            <a:r>
              <a:rPr b="1" i="1" lang="en" sz="1000">
                <a:latin typeface="Proxima Nova"/>
                <a:ea typeface="Proxima Nova"/>
                <a:cs typeface="Proxima Nova"/>
                <a:sym typeface="Proxima Nova"/>
              </a:rPr>
              <a:t>Average Temperature</a:t>
            </a:r>
            <a:r>
              <a:rPr lang="en" sz="1000">
                <a:latin typeface="Proxima Nova"/>
                <a:ea typeface="Proxima Nova"/>
                <a:cs typeface="Proxima Nova"/>
                <a:sym typeface="Proxima Nova"/>
              </a:rPr>
              <a:t>).</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Many</a:t>
            </a:r>
            <a:r>
              <a:rPr lang="en" sz="1000">
                <a:latin typeface="Proxima Nova"/>
                <a:ea typeface="Proxima Nova"/>
                <a:cs typeface="Proxima Nova"/>
                <a:sym typeface="Proxima Nova"/>
              </a:rPr>
              <a:t> of the coefficients were not statistically significant; their p-values were were higher than 0.05.</a:t>
            </a:r>
            <a:endParaRPr sz="1000">
              <a:latin typeface="Proxima Nova"/>
              <a:ea typeface="Proxima Nova"/>
              <a:cs typeface="Proxima Nova"/>
              <a:sym typeface="Proxima Nova"/>
            </a:endParaRPr>
          </a:p>
          <a:p>
            <a:pPr indent="0" lvl="0" marL="0" rtl="0" algn="l">
              <a:spcBef>
                <a:spcPts val="0"/>
              </a:spcBef>
              <a:spcAft>
                <a:spcPts val="0"/>
              </a:spcAft>
              <a:buNone/>
            </a:pPr>
            <a:r>
              <a:rPr lang="en" sz="1200" u="sng">
                <a:solidFill>
                  <a:srgbClr val="0B7743"/>
                </a:solidFill>
                <a:latin typeface="Proxima Nova"/>
                <a:ea typeface="Proxima Nova"/>
                <a:cs typeface="Proxima Nova"/>
                <a:sym typeface="Proxima Nova"/>
              </a:rPr>
              <a:t>Python Output</a:t>
            </a:r>
            <a:endParaRPr sz="1000">
              <a:solidFill>
                <a:srgbClr val="0B7743"/>
              </a:solidFill>
              <a:latin typeface="Proxima Nova"/>
              <a:ea typeface="Proxima Nova"/>
              <a:cs typeface="Proxima Nova"/>
              <a:sym typeface="Proxima Nova"/>
            </a:endParaRPr>
          </a:p>
          <a:p>
            <a:pPr indent="0" lvl="0" marL="457200" rtl="0" algn="l">
              <a:spcBef>
                <a:spcPts val="0"/>
              </a:spcBef>
              <a:spcAft>
                <a:spcPts val="0"/>
              </a:spcAft>
              <a:buNone/>
            </a:pPr>
            <a:r>
              <a:t/>
            </a:r>
            <a:endParaRPr sz="1000">
              <a:latin typeface="Proxima Nova"/>
              <a:ea typeface="Proxima Nova"/>
              <a:cs typeface="Proxima Nova"/>
              <a:sym typeface="Proxima Nova"/>
            </a:endParaRPr>
          </a:p>
          <a:p>
            <a:pPr indent="0" lvl="0" marL="45720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rPr b="1" lang="en" sz="1000">
                <a:latin typeface="Proxima Nova"/>
                <a:ea typeface="Proxima Nova"/>
                <a:cs typeface="Proxima Nova"/>
                <a:sym typeface="Proxima Nova"/>
              </a:rPr>
              <a:t>Model 2</a:t>
            </a:r>
            <a:endParaRPr b="1"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b="1" i="1" lang="en" sz="1000">
                <a:latin typeface="Proxima Nova"/>
                <a:ea typeface="Proxima Nova"/>
                <a:cs typeface="Proxima Nova"/>
                <a:sym typeface="Proxima Nova"/>
              </a:rPr>
              <a:t>Forestland</a:t>
            </a:r>
            <a:r>
              <a:rPr lang="en" sz="1000">
                <a:latin typeface="Proxima Nova"/>
                <a:ea typeface="Proxima Nova"/>
                <a:cs typeface="Proxima Nova"/>
                <a:sym typeface="Proxima Nova"/>
              </a:rPr>
              <a:t> was dropped and the model refit (it had the highest p-value). Certain coefficients were still not statistically significant.</a:t>
            </a:r>
            <a:endParaRPr sz="1000">
              <a:latin typeface="Proxima Nova"/>
              <a:ea typeface="Proxima Nova"/>
              <a:cs typeface="Proxima Nova"/>
              <a:sym typeface="Proxima Nova"/>
            </a:endParaRPr>
          </a:p>
          <a:p>
            <a:pPr indent="0" lvl="0" marL="0" rtl="0" algn="l">
              <a:spcBef>
                <a:spcPts val="0"/>
              </a:spcBef>
              <a:spcAft>
                <a:spcPts val="0"/>
              </a:spcAft>
              <a:buNone/>
            </a:pPr>
            <a:r>
              <a:rPr lang="en" sz="1200" u="sng">
                <a:solidFill>
                  <a:srgbClr val="0B7743"/>
                </a:solidFill>
                <a:latin typeface="Proxima Nova"/>
                <a:ea typeface="Proxima Nova"/>
                <a:cs typeface="Proxima Nova"/>
                <a:sym typeface="Proxima Nova"/>
              </a:rPr>
              <a:t>Python Output</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pic>
        <p:nvPicPr>
          <p:cNvPr descr="Python Output" id="202" name="Google Shape;202;p26"/>
          <p:cNvPicPr preferRelativeResize="0"/>
          <p:nvPr/>
        </p:nvPicPr>
        <p:blipFill>
          <a:blip r:embed="rId3">
            <a:alphaModFix/>
          </a:blip>
          <a:stretch>
            <a:fillRect/>
          </a:stretch>
        </p:blipFill>
        <p:spPr>
          <a:xfrm>
            <a:off x="494175" y="1899788"/>
            <a:ext cx="6907449" cy="1343925"/>
          </a:xfrm>
          <a:prstGeom prst="rect">
            <a:avLst/>
          </a:prstGeom>
          <a:noFill/>
          <a:ln>
            <a:noFill/>
          </a:ln>
        </p:spPr>
      </p:pic>
      <p:sp>
        <p:nvSpPr>
          <p:cNvPr id="203" name="Google Shape;203;p26"/>
          <p:cNvSpPr/>
          <p:nvPr/>
        </p:nvSpPr>
        <p:spPr>
          <a:xfrm>
            <a:off x="5275925" y="1899761"/>
            <a:ext cx="548700" cy="1344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204" name="Google Shape;204;p26"/>
          <p:cNvPicPr preferRelativeResize="0"/>
          <p:nvPr/>
        </p:nvPicPr>
        <p:blipFill>
          <a:blip r:embed="rId4">
            <a:alphaModFix/>
          </a:blip>
          <a:stretch>
            <a:fillRect/>
          </a:stretch>
        </p:blipFill>
        <p:spPr>
          <a:xfrm>
            <a:off x="494175" y="3850200"/>
            <a:ext cx="6907449" cy="1206636"/>
          </a:xfrm>
          <a:prstGeom prst="rect">
            <a:avLst/>
          </a:prstGeom>
          <a:noFill/>
          <a:ln>
            <a:noFill/>
          </a:ln>
        </p:spPr>
      </p:pic>
      <p:sp>
        <p:nvSpPr>
          <p:cNvPr id="205" name="Google Shape;205;p26"/>
          <p:cNvSpPr/>
          <p:nvPr/>
        </p:nvSpPr>
        <p:spPr>
          <a:xfrm>
            <a:off x="5306375" y="3850214"/>
            <a:ext cx="487800" cy="1206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1" name="Google Shape;211;p27"/>
          <p:cNvSpPr txBox="1"/>
          <p:nvPr/>
        </p:nvSpPr>
        <p:spPr>
          <a:xfrm>
            <a:off x="311700" y="474450"/>
            <a:ext cx="8832300" cy="486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rPr b="1" lang="en" sz="1000">
                <a:latin typeface="Proxima Nova"/>
                <a:ea typeface="Proxima Nova"/>
                <a:cs typeface="Proxima Nova"/>
                <a:sym typeface="Proxima Nova"/>
              </a:rPr>
              <a:t>Model 3</a:t>
            </a:r>
            <a:endParaRPr b="1"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The process is repeated and </a:t>
            </a:r>
            <a:r>
              <a:rPr b="1" i="1" lang="en" sz="1000">
                <a:latin typeface="Proxima Nova"/>
                <a:ea typeface="Proxima Nova"/>
                <a:cs typeface="Proxima Nova"/>
                <a:sym typeface="Proxima Nova"/>
              </a:rPr>
              <a:t>Fertilizers Manufacturing</a:t>
            </a:r>
            <a:r>
              <a:rPr lang="en" sz="1000">
                <a:latin typeface="Proxima Nova"/>
                <a:ea typeface="Proxima Nova"/>
                <a:cs typeface="Proxima Nova"/>
                <a:sym typeface="Proxima Nova"/>
              </a:rPr>
              <a:t> is dropped next.</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A few coefficients were not still statistically significant.</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To note that the test Adjusted R2  it is positive for the first time here, showing that the model now has some predictive power.</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For the previous models, this value was negative.</a:t>
            </a:r>
            <a:endParaRPr sz="1000">
              <a:latin typeface="Proxima Nova"/>
              <a:ea typeface="Proxima Nova"/>
              <a:cs typeface="Proxima Nova"/>
              <a:sym typeface="Proxima Nova"/>
            </a:endParaRPr>
          </a:p>
          <a:p>
            <a:pPr indent="0" lvl="0" marL="0" rtl="0" algn="l">
              <a:spcBef>
                <a:spcPts val="0"/>
              </a:spcBef>
              <a:spcAft>
                <a:spcPts val="0"/>
              </a:spcAft>
              <a:buNone/>
            </a:pPr>
            <a:r>
              <a:rPr lang="en" sz="1200" u="sng">
                <a:solidFill>
                  <a:srgbClr val="0B7743"/>
                </a:solidFill>
                <a:latin typeface="Proxima Nova"/>
                <a:ea typeface="Proxima Nova"/>
                <a:cs typeface="Proxima Nova"/>
                <a:sym typeface="Proxima Nova"/>
              </a:rPr>
              <a:t>Python Output</a:t>
            </a:r>
            <a:endParaRPr sz="1000">
              <a:solidFill>
                <a:srgbClr val="0B7743"/>
              </a:solidFill>
              <a:latin typeface="Proxima Nova"/>
              <a:ea typeface="Proxima Nova"/>
              <a:cs typeface="Proxima Nova"/>
              <a:sym typeface="Proxima Nova"/>
            </a:endParaRPr>
          </a:p>
          <a:p>
            <a:pPr indent="0" lvl="0" marL="457200" rtl="0" algn="l">
              <a:spcBef>
                <a:spcPts val="0"/>
              </a:spcBef>
              <a:spcAft>
                <a:spcPts val="0"/>
              </a:spcAft>
              <a:buNone/>
            </a:pPr>
            <a:r>
              <a:t/>
            </a:r>
            <a:endParaRPr sz="1000">
              <a:latin typeface="Proxima Nova"/>
              <a:ea typeface="Proxima Nova"/>
              <a:cs typeface="Proxima Nova"/>
              <a:sym typeface="Proxima Nova"/>
            </a:endParaRPr>
          </a:p>
          <a:p>
            <a:pPr indent="0" lvl="0" marL="45720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rPr b="1" lang="en" sz="1000">
                <a:latin typeface="Proxima Nova"/>
                <a:ea typeface="Proxima Nova"/>
                <a:cs typeface="Proxima Nova"/>
                <a:sym typeface="Proxima Nova"/>
              </a:rPr>
              <a:t>Model 4</a:t>
            </a:r>
            <a:endParaRPr b="1"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b="1" i="1" lang="en" sz="1000">
                <a:latin typeface="Proxima Nova"/>
                <a:ea typeface="Proxima Nova"/>
                <a:cs typeface="Proxima Nova"/>
                <a:sym typeface="Proxima Nova"/>
              </a:rPr>
              <a:t>Pesticides Manufacturing </a:t>
            </a:r>
            <a:r>
              <a:rPr lang="en" sz="1000">
                <a:latin typeface="Proxima Nova"/>
                <a:ea typeface="Proxima Nova"/>
                <a:cs typeface="Proxima Nova"/>
                <a:sym typeface="Proxima Nova"/>
              </a:rPr>
              <a:t>was dropped next and this model produced statistically significant parameters.</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The test Adjusted R2 is 0.76 for this model.</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So far this is the best model.</a:t>
            </a:r>
            <a:endParaRPr sz="1000">
              <a:latin typeface="Proxima Nova"/>
              <a:ea typeface="Proxima Nova"/>
              <a:cs typeface="Proxima Nova"/>
              <a:sym typeface="Proxima Nova"/>
            </a:endParaRPr>
          </a:p>
          <a:p>
            <a:pPr indent="0" lvl="0" marL="0" rtl="0" algn="l">
              <a:spcBef>
                <a:spcPts val="0"/>
              </a:spcBef>
              <a:spcAft>
                <a:spcPts val="0"/>
              </a:spcAft>
              <a:buNone/>
            </a:pPr>
            <a:r>
              <a:rPr lang="en" sz="1200" u="sng">
                <a:solidFill>
                  <a:srgbClr val="0B7743"/>
                </a:solidFill>
                <a:latin typeface="Proxima Nova"/>
                <a:ea typeface="Proxima Nova"/>
                <a:cs typeface="Proxima Nova"/>
                <a:sym typeface="Proxima Nova"/>
              </a:rPr>
              <a:t>Python Output</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pic>
        <p:nvPicPr>
          <p:cNvPr id="212" name="Google Shape;212;p27"/>
          <p:cNvPicPr preferRelativeResize="0"/>
          <p:nvPr/>
        </p:nvPicPr>
        <p:blipFill>
          <a:blip r:embed="rId3">
            <a:alphaModFix/>
          </a:blip>
          <a:stretch>
            <a:fillRect/>
          </a:stretch>
        </p:blipFill>
        <p:spPr>
          <a:xfrm>
            <a:off x="494175" y="1709072"/>
            <a:ext cx="6907450" cy="1057703"/>
          </a:xfrm>
          <a:prstGeom prst="rect">
            <a:avLst/>
          </a:prstGeom>
          <a:noFill/>
          <a:ln>
            <a:noFill/>
          </a:ln>
        </p:spPr>
      </p:pic>
      <p:sp>
        <p:nvSpPr>
          <p:cNvPr id="213" name="Google Shape;213;p27"/>
          <p:cNvSpPr/>
          <p:nvPr/>
        </p:nvSpPr>
        <p:spPr>
          <a:xfrm>
            <a:off x="5245475" y="1709025"/>
            <a:ext cx="548700" cy="10578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214" name="Google Shape;214;p27"/>
          <p:cNvPicPr preferRelativeResize="0"/>
          <p:nvPr/>
        </p:nvPicPr>
        <p:blipFill>
          <a:blip r:embed="rId4">
            <a:alphaModFix/>
          </a:blip>
          <a:stretch>
            <a:fillRect/>
          </a:stretch>
        </p:blipFill>
        <p:spPr>
          <a:xfrm>
            <a:off x="494172" y="3818575"/>
            <a:ext cx="6976824" cy="949725"/>
          </a:xfrm>
          <a:prstGeom prst="rect">
            <a:avLst/>
          </a:prstGeom>
          <a:noFill/>
          <a:ln>
            <a:noFill/>
          </a:ln>
        </p:spPr>
      </p:pic>
      <p:sp>
        <p:nvSpPr>
          <p:cNvPr id="215" name="Google Shape;215;p27"/>
          <p:cNvSpPr/>
          <p:nvPr/>
        </p:nvSpPr>
        <p:spPr>
          <a:xfrm>
            <a:off x="5275925" y="3903150"/>
            <a:ext cx="548700" cy="865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16" name="Google Shape;216;p27"/>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VARIABLE &amp; MODEL SELECTION (continued)</a:t>
            </a:r>
            <a:endParaRPr sz="2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MODEL DIAGNOSTICS</a:t>
            </a:r>
            <a:endParaRPr sz="2100"/>
          </a:p>
        </p:txBody>
      </p:sp>
      <p:sp>
        <p:nvSpPr>
          <p:cNvPr id="222" name="Google Shape;22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3" name="Google Shape;223;p28"/>
          <p:cNvSpPr txBox="1"/>
          <p:nvPr/>
        </p:nvSpPr>
        <p:spPr>
          <a:xfrm>
            <a:off x="311700" y="474450"/>
            <a:ext cx="88323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We proceed with analysing the full set of results for Model 4 (which includes </a:t>
            </a:r>
            <a:r>
              <a:rPr b="1" i="1" lang="en" sz="1000">
                <a:latin typeface="Proxima Nova"/>
                <a:ea typeface="Proxima Nova"/>
                <a:cs typeface="Proxima Nova"/>
                <a:sym typeface="Proxima Nova"/>
              </a:rPr>
              <a:t>Food Household Consumption</a:t>
            </a:r>
            <a:r>
              <a:rPr lang="en" sz="1000">
                <a:latin typeface="Proxima Nova"/>
                <a:ea typeface="Proxima Nova"/>
                <a:cs typeface="Proxima Nova"/>
                <a:sym typeface="Proxima Nova"/>
              </a:rPr>
              <a:t> &amp; </a:t>
            </a:r>
            <a:r>
              <a:rPr b="1" lang="en" sz="1000">
                <a:latin typeface="Proxima Nova"/>
                <a:ea typeface="Proxima Nova"/>
                <a:cs typeface="Proxima Nova"/>
                <a:sym typeface="Proxima Nova"/>
              </a:rPr>
              <a:t>Rice Cultivation</a:t>
            </a:r>
            <a:r>
              <a:rPr lang="en" sz="1000">
                <a:latin typeface="Proxima Nova"/>
                <a:ea typeface="Proxima Nova"/>
                <a:cs typeface="Proxima Nova"/>
                <a:sym typeface="Proxima Nova"/>
              </a:rPr>
              <a:t> as independent variables.</a:t>
            </a:r>
            <a:endParaRPr sz="1200" u="sng">
              <a:solidFill>
                <a:srgbClr val="0B7743"/>
              </a:solidFill>
              <a:latin typeface="Proxima Nova"/>
              <a:ea typeface="Proxima Nova"/>
              <a:cs typeface="Proxima Nova"/>
              <a:sym typeface="Proxima Nova"/>
            </a:endParaRPr>
          </a:p>
          <a:p>
            <a:pPr indent="0" lvl="0" marL="0" rtl="0" algn="l">
              <a:spcBef>
                <a:spcPts val="0"/>
              </a:spcBef>
              <a:spcAft>
                <a:spcPts val="0"/>
              </a:spcAft>
              <a:buNone/>
            </a:pPr>
            <a:r>
              <a:rPr lang="en" sz="1200" u="sng">
                <a:solidFill>
                  <a:srgbClr val="0B7743"/>
                </a:solidFill>
                <a:latin typeface="Proxima Nova"/>
                <a:ea typeface="Proxima Nova"/>
                <a:cs typeface="Proxima Nova"/>
                <a:sym typeface="Proxima Nova"/>
              </a:rPr>
              <a:t>Python Output</a:t>
            </a:r>
            <a:endParaRPr sz="1000">
              <a:solidFill>
                <a:srgbClr val="0B7743"/>
              </a:solidFill>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pic>
        <p:nvPicPr>
          <p:cNvPr id="224" name="Google Shape;224;p28"/>
          <p:cNvPicPr preferRelativeResize="0"/>
          <p:nvPr/>
        </p:nvPicPr>
        <p:blipFill>
          <a:blip r:embed="rId3">
            <a:alphaModFix/>
          </a:blip>
          <a:stretch>
            <a:fillRect/>
          </a:stretch>
        </p:blipFill>
        <p:spPr>
          <a:xfrm>
            <a:off x="399275" y="1267575"/>
            <a:ext cx="5438477" cy="2832300"/>
          </a:xfrm>
          <a:prstGeom prst="rect">
            <a:avLst/>
          </a:prstGeom>
          <a:noFill/>
          <a:ln>
            <a:noFill/>
          </a:ln>
        </p:spPr>
      </p:pic>
      <p:pic>
        <p:nvPicPr>
          <p:cNvPr id="225" name="Google Shape;225;p28"/>
          <p:cNvPicPr preferRelativeResize="0"/>
          <p:nvPr/>
        </p:nvPicPr>
        <p:blipFill>
          <a:blip r:embed="rId4">
            <a:alphaModFix/>
          </a:blip>
          <a:stretch>
            <a:fillRect/>
          </a:stretch>
        </p:blipFill>
        <p:spPr>
          <a:xfrm>
            <a:off x="399275" y="4099875"/>
            <a:ext cx="5438474" cy="778561"/>
          </a:xfrm>
          <a:prstGeom prst="rect">
            <a:avLst/>
          </a:prstGeom>
          <a:noFill/>
          <a:ln>
            <a:noFill/>
          </a:ln>
        </p:spPr>
      </p:pic>
      <p:sp>
        <p:nvSpPr>
          <p:cNvPr id="226" name="Google Shape;226;p28"/>
          <p:cNvSpPr/>
          <p:nvPr/>
        </p:nvSpPr>
        <p:spPr>
          <a:xfrm>
            <a:off x="5885675" y="873700"/>
            <a:ext cx="3135600" cy="384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Proxima Nova"/>
              <a:ea typeface="Proxima Nova"/>
              <a:cs typeface="Proxima Nova"/>
              <a:sym typeface="Proxima Nova"/>
            </a:endParaRPr>
          </a:p>
          <a:p>
            <a:pPr indent="0" lvl="0" marL="0" rtl="0" algn="l">
              <a:spcBef>
                <a:spcPts val="0"/>
              </a:spcBef>
              <a:spcAft>
                <a:spcPts val="0"/>
              </a:spcAft>
              <a:buNone/>
            </a:pPr>
            <a:r>
              <a:rPr b="1" lang="en" sz="800" u="sng">
                <a:latin typeface="Proxima Nova"/>
                <a:ea typeface="Proxima Nova"/>
                <a:cs typeface="Proxima Nova"/>
                <a:sym typeface="Proxima Nova"/>
              </a:rPr>
              <a:t>Key takeaways:</a:t>
            </a:r>
            <a:endParaRPr b="1" sz="800" u="sng">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b="1" lang="en" sz="800" u="sng">
                <a:latin typeface="Proxima Nova"/>
                <a:ea typeface="Proxima Nova"/>
                <a:cs typeface="Proxima Nova"/>
                <a:sym typeface="Proxima Nova"/>
              </a:rPr>
              <a:t>Significant Predictors:</a:t>
            </a:r>
            <a:r>
              <a:rPr lang="en" sz="800" u="sng">
                <a:latin typeface="Proxima Nova"/>
                <a:ea typeface="Proxima Nova"/>
                <a:cs typeface="Proxima Nova"/>
                <a:sym typeface="Proxima Nova"/>
              </a:rPr>
              <a:t> </a:t>
            </a:r>
            <a:r>
              <a:rPr lang="en" sz="800">
                <a:latin typeface="Proxima Nova"/>
                <a:ea typeface="Proxima Nova"/>
                <a:cs typeface="Proxima Nova"/>
                <a:sym typeface="Proxima Nova"/>
              </a:rPr>
              <a:t>Both </a:t>
            </a:r>
            <a:r>
              <a:rPr b="1" i="1" lang="en" sz="800">
                <a:latin typeface="Proxima Nova"/>
                <a:ea typeface="Proxima Nova"/>
                <a:cs typeface="Proxima Nova"/>
                <a:sym typeface="Proxima Nova"/>
              </a:rPr>
              <a:t>Food Household Consumption</a:t>
            </a:r>
            <a:r>
              <a:rPr lang="en" sz="800">
                <a:latin typeface="Proxima Nova"/>
                <a:ea typeface="Proxima Nova"/>
                <a:cs typeface="Proxima Nova"/>
                <a:sym typeface="Proxima Nova"/>
              </a:rPr>
              <a:t> and </a:t>
            </a:r>
            <a:r>
              <a:rPr b="1" i="1" lang="en" sz="800">
                <a:latin typeface="Proxima Nova"/>
                <a:ea typeface="Proxima Nova"/>
                <a:cs typeface="Proxima Nova"/>
                <a:sym typeface="Proxima Nova"/>
              </a:rPr>
              <a:t>Rice Cultivation</a:t>
            </a:r>
            <a:r>
              <a:rPr lang="en" sz="800">
                <a:latin typeface="Proxima Nova"/>
                <a:ea typeface="Proxima Nova"/>
                <a:cs typeface="Proxima Nova"/>
                <a:sym typeface="Proxima Nova"/>
              </a:rPr>
              <a:t> are statistically significant predictors of</a:t>
            </a:r>
            <a:r>
              <a:rPr b="1" i="1" lang="en" sz="800">
                <a:latin typeface="Proxima Nova"/>
                <a:ea typeface="Proxima Nova"/>
                <a:cs typeface="Proxima Nova"/>
                <a:sym typeface="Proxima Nova"/>
              </a:rPr>
              <a:t> Average Temperature °C </a:t>
            </a:r>
            <a:r>
              <a:rPr lang="en" sz="800">
                <a:latin typeface="Proxima Nova"/>
                <a:ea typeface="Proxima Nova"/>
                <a:cs typeface="Proxima Nova"/>
                <a:sym typeface="Proxima Nova"/>
              </a:rPr>
              <a:t>with p-values less than 0.05.</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b="1" lang="en" sz="800" u="sng">
                <a:latin typeface="Proxima Nova"/>
                <a:ea typeface="Proxima Nova"/>
                <a:cs typeface="Proxima Nova"/>
                <a:sym typeface="Proxima Nova"/>
              </a:rPr>
              <a:t> Interpretation:</a:t>
            </a:r>
            <a:r>
              <a:rPr b="1" lang="en" sz="800">
                <a:latin typeface="Proxima Nova"/>
                <a:ea typeface="Proxima Nova"/>
                <a:cs typeface="Proxima Nova"/>
                <a:sym typeface="Proxima Nova"/>
              </a:rPr>
              <a:t> </a:t>
            </a:r>
            <a:r>
              <a:rPr lang="en" sz="800">
                <a:latin typeface="Proxima Nova"/>
                <a:ea typeface="Proxima Nova"/>
                <a:cs typeface="Proxima Nova"/>
                <a:sym typeface="Proxima Nova"/>
              </a:rPr>
              <a:t>The intercept (1.27) represents the baseline value of the </a:t>
            </a:r>
            <a:r>
              <a:rPr b="1" i="1" lang="en" sz="800">
                <a:latin typeface="Proxima Nova"/>
                <a:ea typeface="Proxima Nova"/>
                <a:cs typeface="Proxima Nova"/>
                <a:sym typeface="Proxima Nova"/>
              </a:rPr>
              <a:t>average temperature</a:t>
            </a:r>
            <a:r>
              <a:rPr lang="en" sz="800">
                <a:latin typeface="Proxima Nova"/>
                <a:ea typeface="Proxima Nova"/>
                <a:cs typeface="Proxima Nova"/>
                <a:sym typeface="Proxima Nova"/>
              </a:rPr>
              <a:t> when both </a:t>
            </a:r>
            <a:r>
              <a:rPr b="1" i="1" lang="en" sz="800">
                <a:latin typeface="Proxima Nova"/>
                <a:ea typeface="Proxima Nova"/>
                <a:cs typeface="Proxima Nova"/>
                <a:sym typeface="Proxima Nova"/>
              </a:rPr>
              <a:t>Food Household Consumption</a:t>
            </a:r>
            <a:r>
              <a:rPr lang="en" sz="800">
                <a:latin typeface="Proxima Nova"/>
                <a:ea typeface="Proxima Nova"/>
                <a:cs typeface="Proxima Nova"/>
                <a:sym typeface="Proxima Nova"/>
              </a:rPr>
              <a:t> and </a:t>
            </a:r>
            <a:r>
              <a:rPr b="1" i="1" lang="en" sz="800">
                <a:latin typeface="Proxima Nova"/>
                <a:ea typeface="Proxima Nova"/>
                <a:cs typeface="Proxima Nova"/>
                <a:sym typeface="Proxima Nova"/>
              </a:rPr>
              <a:t>Rice Cultivation</a:t>
            </a:r>
            <a:r>
              <a:rPr lang="en" sz="800">
                <a:latin typeface="Proxima Nova"/>
                <a:ea typeface="Proxima Nova"/>
                <a:cs typeface="Proxima Nova"/>
                <a:sym typeface="Proxima Nova"/>
              </a:rPr>
              <a:t> are zero. Since the data was scaled before the regression, this value pertains to the standardised data.</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b="1" i="1" lang="en" sz="800">
                <a:latin typeface="Proxima Nova"/>
                <a:ea typeface="Proxima Nova"/>
                <a:cs typeface="Proxima Nova"/>
                <a:sym typeface="Proxima Nova"/>
              </a:rPr>
              <a:t>Food Household Consumption:</a:t>
            </a:r>
            <a:r>
              <a:rPr lang="en" sz="800">
                <a:latin typeface="Proxima Nova"/>
                <a:ea typeface="Proxima Nova"/>
                <a:cs typeface="Proxima Nova"/>
                <a:sym typeface="Proxima Nova"/>
              </a:rPr>
              <a:t> The coefficient (-0.28) indicates that for each unit increase in standardised </a:t>
            </a:r>
            <a:r>
              <a:rPr b="1" i="1" lang="en" sz="800">
                <a:latin typeface="Proxima Nova"/>
                <a:ea typeface="Proxima Nova"/>
                <a:cs typeface="Proxima Nova"/>
                <a:sym typeface="Proxima Nova"/>
              </a:rPr>
              <a:t>Food Household Consumption</a:t>
            </a:r>
            <a:r>
              <a:rPr lang="en" sz="800">
                <a:latin typeface="Proxima Nova"/>
                <a:ea typeface="Proxima Nova"/>
                <a:cs typeface="Proxima Nova"/>
                <a:sym typeface="Proxima Nova"/>
              </a:rPr>
              <a:t>, the </a:t>
            </a:r>
            <a:r>
              <a:rPr b="1" i="1" lang="en" sz="800">
                <a:latin typeface="Proxima Nova"/>
                <a:ea typeface="Proxima Nova"/>
                <a:cs typeface="Proxima Nova"/>
                <a:sym typeface="Proxima Nova"/>
              </a:rPr>
              <a:t>a</a:t>
            </a:r>
            <a:r>
              <a:rPr b="1" i="1" lang="en" sz="800">
                <a:latin typeface="Proxima Nova"/>
                <a:ea typeface="Proxima Nova"/>
                <a:cs typeface="Proxima Nova"/>
                <a:sym typeface="Proxima Nova"/>
              </a:rPr>
              <a:t>verage temperature</a:t>
            </a:r>
            <a:r>
              <a:rPr lang="en" sz="800">
                <a:latin typeface="Proxima Nova"/>
                <a:ea typeface="Proxima Nova"/>
                <a:cs typeface="Proxima Nova"/>
                <a:sym typeface="Proxima Nova"/>
              </a:rPr>
              <a:t> change decreases by 0.28 units, holding </a:t>
            </a:r>
            <a:r>
              <a:rPr b="1" i="1" lang="en" sz="800">
                <a:latin typeface="Proxima Nova"/>
                <a:ea typeface="Proxima Nova"/>
                <a:cs typeface="Proxima Nova"/>
                <a:sym typeface="Proxima Nova"/>
              </a:rPr>
              <a:t>Rice Cultivation</a:t>
            </a:r>
            <a:r>
              <a:rPr lang="en" sz="800">
                <a:latin typeface="Proxima Nova"/>
                <a:ea typeface="Proxima Nova"/>
                <a:cs typeface="Proxima Nova"/>
                <a:sym typeface="Proxima Nova"/>
              </a:rPr>
              <a:t> constant.</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b="1" i="1" lang="en" sz="800">
                <a:latin typeface="Proxima Nova"/>
                <a:ea typeface="Proxima Nova"/>
                <a:cs typeface="Proxima Nova"/>
                <a:sym typeface="Proxima Nova"/>
              </a:rPr>
              <a:t>Rice Cultivation:</a:t>
            </a:r>
            <a:r>
              <a:rPr lang="en" sz="800">
                <a:latin typeface="Proxima Nova"/>
                <a:ea typeface="Proxima Nova"/>
                <a:cs typeface="Proxima Nova"/>
                <a:sym typeface="Proxima Nova"/>
              </a:rPr>
              <a:t> The coefficient (-0.29) shows that for each unit increase in standardised </a:t>
            </a:r>
            <a:r>
              <a:rPr b="1" i="1" lang="en" sz="800">
                <a:latin typeface="Proxima Nova"/>
                <a:ea typeface="Proxima Nova"/>
                <a:cs typeface="Proxima Nova"/>
                <a:sym typeface="Proxima Nova"/>
              </a:rPr>
              <a:t>Rice Cultivation</a:t>
            </a:r>
            <a:r>
              <a:rPr lang="en" sz="800">
                <a:latin typeface="Proxima Nova"/>
                <a:ea typeface="Proxima Nova"/>
                <a:cs typeface="Proxima Nova"/>
                <a:sym typeface="Proxima Nova"/>
              </a:rPr>
              <a:t>, the </a:t>
            </a:r>
            <a:r>
              <a:rPr b="1" i="1" lang="en" sz="800">
                <a:latin typeface="Proxima Nova"/>
                <a:ea typeface="Proxima Nova"/>
                <a:cs typeface="Proxima Nova"/>
                <a:sym typeface="Proxima Nova"/>
              </a:rPr>
              <a:t>average temperature</a:t>
            </a:r>
            <a:r>
              <a:rPr lang="en" sz="800">
                <a:latin typeface="Proxima Nova"/>
                <a:ea typeface="Proxima Nova"/>
                <a:cs typeface="Proxima Nova"/>
                <a:sym typeface="Proxima Nova"/>
              </a:rPr>
              <a:t> change decreases by 0.29 units, holding </a:t>
            </a:r>
            <a:r>
              <a:rPr b="1" i="1" lang="en" sz="800">
                <a:latin typeface="Proxima Nova"/>
                <a:ea typeface="Proxima Nova"/>
                <a:cs typeface="Proxima Nova"/>
                <a:sym typeface="Proxima Nova"/>
              </a:rPr>
              <a:t>Food Household Consumption</a:t>
            </a:r>
            <a:r>
              <a:rPr lang="en" sz="800">
                <a:latin typeface="Proxima Nova"/>
                <a:ea typeface="Proxima Nova"/>
                <a:cs typeface="Proxima Nova"/>
                <a:sym typeface="Proxima Nova"/>
              </a:rPr>
              <a:t> constant.</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b="1" lang="en" sz="800" u="sng">
                <a:latin typeface="Proxima Nova"/>
                <a:ea typeface="Proxima Nova"/>
                <a:cs typeface="Proxima Nova"/>
                <a:sym typeface="Proxima Nova"/>
              </a:rPr>
              <a:t>Model Fit:</a:t>
            </a:r>
            <a:r>
              <a:rPr lang="en" sz="800">
                <a:latin typeface="Proxima Nova"/>
                <a:ea typeface="Proxima Nova"/>
                <a:cs typeface="Proxima Nova"/>
                <a:sym typeface="Proxima Nova"/>
              </a:rPr>
              <a:t> The model shows a good fit, especially on the test set, with a high adjusted R-squared value of 0.76, indicating that a significant portion of the variability in </a:t>
            </a:r>
            <a:r>
              <a:rPr b="1" i="1" lang="en" sz="800">
                <a:latin typeface="Proxima Nova"/>
                <a:ea typeface="Proxima Nova"/>
                <a:cs typeface="Proxima Nova"/>
                <a:sym typeface="Proxima Nova"/>
              </a:rPr>
              <a:t>Average Temperature °C</a:t>
            </a:r>
            <a:r>
              <a:rPr lang="en" sz="800">
                <a:latin typeface="Proxima Nova"/>
                <a:ea typeface="Proxima Nova"/>
                <a:cs typeface="Proxima Nova"/>
                <a:sym typeface="Proxima Nova"/>
              </a:rPr>
              <a:t> is explained by the model for the test data. The variability explained by the model for the training data stands at 0.52 (52%)</a:t>
            </a:r>
            <a:endParaRPr sz="800">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9"/>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MODEL DIAGNOSTICS (continued)</a:t>
            </a:r>
            <a:endParaRPr sz="2100"/>
          </a:p>
        </p:txBody>
      </p:sp>
      <p:sp>
        <p:nvSpPr>
          <p:cNvPr id="232" name="Google Shape;23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3" name="Google Shape;233;p29"/>
          <p:cNvSpPr txBox="1"/>
          <p:nvPr/>
        </p:nvSpPr>
        <p:spPr>
          <a:xfrm>
            <a:off x="311700" y="474450"/>
            <a:ext cx="88323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u="sng">
              <a:solidFill>
                <a:srgbClr val="0B7743"/>
              </a:solidFill>
              <a:latin typeface="Proxima Nova"/>
              <a:ea typeface="Proxima Nova"/>
              <a:cs typeface="Proxima Nova"/>
              <a:sym typeface="Proxima Nova"/>
            </a:endParaRPr>
          </a:p>
          <a:p>
            <a:pPr indent="0" lvl="0" marL="0" rtl="0" algn="l">
              <a:spcBef>
                <a:spcPts val="0"/>
              </a:spcBef>
              <a:spcAft>
                <a:spcPts val="0"/>
              </a:spcAft>
              <a:buNone/>
            </a:pPr>
            <a:r>
              <a:rPr lang="en" sz="1200" u="sng">
                <a:solidFill>
                  <a:srgbClr val="0B7743"/>
                </a:solidFill>
                <a:latin typeface="Proxima Nova"/>
                <a:ea typeface="Proxima Nova"/>
                <a:cs typeface="Proxima Nova"/>
                <a:sym typeface="Proxima Nova"/>
              </a:rPr>
              <a:t>Python Output</a:t>
            </a:r>
            <a:endParaRPr sz="1000">
              <a:solidFill>
                <a:srgbClr val="0B7743"/>
              </a:solidFill>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sp>
        <p:nvSpPr>
          <p:cNvPr id="234" name="Google Shape;234;p29"/>
          <p:cNvSpPr/>
          <p:nvPr/>
        </p:nvSpPr>
        <p:spPr>
          <a:xfrm>
            <a:off x="5145850" y="955900"/>
            <a:ext cx="3875400" cy="384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Proxima Nova"/>
              <a:ea typeface="Proxima Nova"/>
              <a:cs typeface="Proxima Nova"/>
              <a:sym typeface="Proxima Nova"/>
            </a:endParaRPr>
          </a:p>
          <a:p>
            <a:pPr indent="0" lvl="0" marL="0" rtl="0" algn="l">
              <a:spcBef>
                <a:spcPts val="0"/>
              </a:spcBef>
              <a:spcAft>
                <a:spcPts val="0"/>
              </a:spcAft>
              <a:buNone/>
            </a:pPr>
            <a:r>
              <a:rPr b="1" lang="en" sz="800" u="sng">
                <a:latin typeface="Proxima Nova"/>
                <a:ea typeface="Proxima Nova"/>
                <a:cs typeface="Proxima Nova"/>
                <a:sym typeface="Proxima Nova"/>
              </a:rPr>
              <a:t>Model Diagnostics (statistical tests)</a:t>
            </a:r>
            <a:r>
              <a:rPr b="1" lang="en" sz="800" u="sng">
                <a:latin typeface="Proxima Nova"/>
                <a:ea typeface="Proxima Nova"/>
                <a:cs typeface="Proxima Nova"/>
                <a:sym typeface="Proxima Nova"/>
              </a:rPr>
              <a:t>:</a:t>
            </a:r>
            <a:endParaRPr b="1" sz="800" u="sng">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b="1" lang="en" sz="800">
                <a:latin typeface="Proxima Nova"/>
                <a:ea typeface="Proxima Nova"/>
                <a:cs typeface="Proxima Nova"/>
                <a:sym typeface="Proxima Nova"/>
              </a:rPr>
              <a:t>Durbin-Watson Statistic: </a:t>
            </a:r>
            <a:r>
              <a:rPr lang="en" sz="800">
                <a:latin typeface="Proxima Nova"/>
                <a:ea typeface="Proxima Nova"/>
                <a:cs typeface="Proxima Nova"/>
                <a:sym typeface="Proxima Nova"/>
              </a:rPr>
              <a:t>2.481 (indicating no significant autocorrelation in the residuals, ideal value should be close to 2)</a:t>
            </a:r>
            <a:endParaRPr sz="800">
              <a:latin typeface="Proxima Nova"/>
              <a:ea typeface="Proxima Nova"/>
              <a:cs typeface="Proxima Nova"/>
              <a:sym typeface="Proxima Nova"/>
            </a:endParaRPr>
          </a:p>
          <a:p>
            <a:pPr indent="0" lvl="0" marL="457200" rtl="0" algn="l">
              <a:spcBef>
                <a:spcPts val="0"/>
              </a:spcBef>
              <a:spcAft>
                <a:spcPts val="0"/>
              </a:spcAft>
              <a:buNone/>
            </a:pPr>
            <a:r>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b="1" lang="en" sz="800">
                <a:latin typeface="Proxima Nova"/>
                <a:ea typeface="Proxima Nova"/>
                <a:cs typeface="Proxima Nova"/>
                <a:sym typeface="Proxima Nova"/>
              </a:rPr>
              <a:t>Omnibus Test</a:t>
            </a:r>
            <a:r>
              <a:rPr lang="en" sz="800">
                <a:latin typeface="Proxima Nova"/>
                <a:ea typeface="Proxima Nova"/>
                <a:cs typeface="Proxima Nova"/>
                <a:sym typeface="Proxima Nova"/>
              </a:rPr>
              <a:t>: Prob &gt; chi-squared = 0.977 (indicating normal distribution of residuals)</a:t>
            </a:r>
            <a:endParaRPr sz="800">
              <a:latin typeface="Proxima Nova"/>
              <a:ea typeface="Proxima Nova"/>
              <a:cs typeface="Proxima Nova"/>
              <a:sym typeface="Proxima Nova"/>
            </a:endParaRPr>
          </a:p>
          <a:p>
            <a:pPr indent="0" lvl="0" marL="457200" rtl="0" algn="l">
              <a:spcBef>
                <a:spcPts val="0"/>
              </a:spcBef>
              <a:spcAft>
                <a:spcPts val="0"/>
              </a:spcAft>
              <a:buNone/>
            </a:pPr>
            <a:r>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b="1" lang="en" sz="800">
                <a:latin typeface="Proxima Nova"/>
                <a:ea typeface="Proxima Nova"/>
                <a:cs typeface="Proxima Nova"/>
                <a:sym typeface="Proxima Nova"/>
              </a:rPr>
              <a:t>Jarque-Bera Test: </a:t>
            </a:r>
            <a:r>
              <a:rPr lang="en" sz="800">
                <a:latin typeface="Proxima Nova"/>
                <a:ea typeface="Proxima Nova"/>
                <a:cs typeface="Proxima Nova"/>
                <a:sym typeface="Proxima Nova"/>
              </a:rPr>
              <a:t>Prob &gt; chi-squared = 0.959 (supporting the normality of residuals)</a:t>
            </a:r>
            <a:endParaRPr sz="800">
              <a:latin typeface="Proxima Nova"/>
              <a:ea typeface="Proxima Nova"/>
              <a:cs typeface="Proxima Nova"/>
              <a:sym typeface="Proxima Nova"/>
            </a:endParaRPr>
          </a:p>
          <a:p>
            <a:pPr indent="0" lvl="0" marL="457200" rtl="0" algn="l">
              <a:spcBef>
                <a:spcPts val="0"/>
              </a:spcBef>
              <a:spcAft>
                <a:spcPts val="0"/>
              </a:spcAft>
              <a:buNone/>
            </a:pPr>
            <a:r>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b="1" lang="en" sz="800">
                <a:latin typeface="Proxima Nova"/>
                <a:ea typeface="Proxima Nova"/>
                <a:cs typeface="Proxima Nova"/>
                <a:sym typeface="Proxima Nova"/>
              </a:rPr>
              <a:t>Kurtosis:</a:t>
            </a:r>
            <a:r>
              <a:rPr lang="en" sz="800">
                <a:latin typeface="Proxima Nova"/>
                <a:ea typeface="Proxima Nova"/>
                <a:cs typeface="Proxima Nova"/>
                <a:sym typeface="Proxima Nova"/>
              </a:rPr>
              <a:t> 2.727. This is close to 3. This suggests that the residuals of the model are approximately normally distributed, indicating a good fit of the model to the data with a reasonable amount of outliers.</a:t>
            </a:r>
            <a:endParaRPr sz="800">
              <a:latin typeface="Proxima Nova"/>
              <a:ea typeface="Proxima Nova"/>
              <a:cs typeface="Proxima Nova"/>
              <a:sym typeface="Proxima Nova"/>
            </a:endParaRPr>
          </a:p>
          <a:p>
            <a:pPr indent="0" lvl="0" marL="457200" rtl="0" algn="l">
              <a:spcBef>
                <a:spcPts val="0"/>
              </a:spcBef>
              <a:spcAft>
                <a:spcPts val="0"/>
              </a:spcAft>
              <a:buNone/>
            </a:pPr>
            <a:r>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b="1" lang="en" sz="800">
                <a:latin typeface="Proxima Nova"/>
                <a:ea typeface="Proxima Nova"/>
                <a:cs typeface="Proxima Nova"/>
                <a:sym typeface="Proxima Nova"/>
              </a:rPr>
              <a:t>Condition Number:</a:t>
            </a:r>
            <a:r>
              <a:rPr lang="en" sz="800">
                <a:latin typeface="Proxima Nova"/>
                <a:ea typeface="Proxima Nova"/>
                <a:cs typeface="Proxima Nova"/>
                <a:sym typeface="Proxima Nova"/>
              </a:rPr>
              <a:t> 1.27 (indicating no significant multicollinearity) and which has also been previously supported by the VIF.</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0" lvl="0" marL="0" rtl="0" algn="l">
              <a:spcBef>
                <a:spcPts val="0"/>
              </a:spcBef>
              <a:spcAft>
                <a:spcPts val="0"/>
              </a:spcAft>
              <a:buNone/>
            </a:pPr>
            <a:r>
              <a:rPr b="1" lang="en" sz="800" u="sng">
                <a:latin typeface="Proxima Nova"/>
                <a:ea typeface="Proxima Nova"/>
                <a:cs typeface="Proxima Nova"/>
                <a:sym typeface="Proxima Nova"/>
              </a:rPr>
              <a:t>Residual Analysis:</a:t>
            </a:r>
            <a:r>
              <a:rPr lang="en" sz="800">
                <a:latin typeface="Proxima Nova"/>
                <a:ea typeface="Proxima Nova"/>
                <a:cs typeface="Proxima Nova"/>
                <a:sym typeface="Proxima Nova"/>
              </a:rPr>
              <a:t>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lang="en" sz="800">
                <a:latin typeface="Proxima Nova"/>
                <a:ea typeface="Proxima Nova"/>
                <a:cs typeface="Proxima Nova"/>
                <a:sym typeface="Proxima Nova"/>
              </a:rPr>
              <a:t>Diagnostic plots (residual plots, Q-Q plots, histogram of residuals, and scale-location plots) suggest that the residuals are well-behaved, with no evident patterns indicating potential issues with the model.</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lang="en" sz="800">
                <a:latin typeface="Proxima Nova"/>
                <a:ea typeface="Proxima Nova"/>
                <a:cs typeface="Proxima Nova"/>
                <a:sym typeface="Proxima Nova"/>
              </a:rPr>
              <a:t>For the residuals plot the, points plot roughly equally above and below the zero line.</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lang="en" sz="800">
                <a:latin typeface="Proxima Nova"/>
                <a:ea typeface="Proxima Nova"/>
                <a:cs typeface="Proxima Nova"/>
                <a:sym typeface="Proxima Nova"/>
              </a:rPr>
              <a:t>For the QQ plot, the points do not deviate significantly from the red line and more or less evenly distributed on both sides of it, exhibiting normality to a certain degree.</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lang="en" sz="800">
                <a:latin typeface="Proxima Nova"/>
                <a:ea typeface="Proxima Nova"/>
                <a:cs typeface="Proxima Nova"/>
                <a:sym typeface="Proxima Nova"/>
              </a:rPr>
              <a:t>The histogram of residuals does show that the values are close to zero although a slight skew is present.</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lang="en" sz="800">
                <a:latin typeface="Proxima Nova"/>
                <a:ea typeface="Proxima Nova"/>
                <a:cs typeface="Proxima Nova"/>
                <a:sym typeface="Proxima Nova"/>
              </a:rPr>
              <a:t>It is slightly more difficult to interprete this scale-location plot given the lack of points. Comfort is however taken from the below diagnostic tests that the residuals are not heteroskedastic.</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p:txBody>
      </p:sp>
      <p:pic>
        <p:nvPicPr>
          <p:cNvPr id="235" name="Google Shape;235;p29"/>
          <p:cNvPicPr preferRelativeResize="0"/>
          <p:nvPr/>
        </p:nvPicPr>
        <p:blipFill>
          <a:blip r:embed="rId3">
            <a:alphaModFix/>
          </a:blip>
          <a:stretch>
            <a:fillRect/>
          </a:stretch>
        </p:blipFill>
        <p:spPr>
          <a:xfrm>
            <a:off x="152400" y="922888"/>
            <a:ext cx="4889950" cy="3906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ADDING BACK VARIABLES</a:t>
            </a:r>
            <a:endParaRPr sz="2100"/>
          </a:p>
        </p:txBody>
      </p:sp>
      <p:sp>
        <p:nvSpPr>
          <p:cNvPr id="241" name="Google Shape;24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30"/>
          <p:cNvSpPr txBox="1"/>
          <p:nvPr/>
        </p:nvSpPr>
        <p:spPr>
          <a:xfrm>
            <a:off x="0" y="481475"/>
            <a:ext cx="8832300" cy="677100"/>
          </a:xfrm>
          <a:prstGeom prst="rect">
            <a:avLst/>
          </a:prstGeom>
          <a:noFill/>
          <a:ln>
            <a:noFill/>
          </a:ln>
        </p:spPr>
        <p:txBody>
          <a:bodyPr anchorCtr="0" anchor="t" bIns="91425" lIns="91425" spcFirstLastPara="1" rIns="91425" wrap="square" tIns="91425">
            <a:spAutoFit/>
          </a:bodyPr>
          <a:lstStyle/>
          <a:p>
            <a:pPr indent="-279400" lvl="0" marL="457200" rtl="0" algn="l">
              <a:spcBef>
                <a:spcPts val="0"/>
              </a:spcBef>
              <a:spcAft>
                <a:spcPts val="0"/>
              </a:spcAft>
              <a:buSzPts val="800"/>
              <a:buFont typeface="Proxima Nova"/>
              <a:buChar char="●"/>
            </a:pPr>
            <a:r>
              <a:rPr lang="en" sz="800">
                <a:latin typeface="Proxima Nova"/>
                <a:ea typeface="Proxima Nova"/>
                <a:cs typeface="Proxima Nova"/>
                <a:sym typeface="Proxima Nova"/>
              </a:rPr>
              <a:t>Using the previous best model as </a:t>
            </a:r>
            <a:r>
              <a:rPr b="1" lang="en" sz="800">
                <a:latin typeface="Proxima Nova"/>
                <a:ea typeface="Proxima Nova"/>
                <a:cs typeface="Proxima Nova"/>
                <a:sym typeface="Proxima Nova"/>
              </a:rPr>
              <a:t>Base,</a:t>
            </a:r>
            <a:r>
              <a:rPr lang="en" sz="800">
                <a:latin typeface="Proxima Nova"/>
                <a:ea typeface="Proxima Nova"/>
                <a:cs typeface="Proxima Nova"/>
                <a:sym typeface="Proxima Nova"/>
              </a:rPr>
              <a:t> additional variables are added to see if any model </a:t>
            </a:r>
            <a:r>
              <a:rPr lang="en" sz="800">
                <a:latin typeface="Proxima Nova"/>
                <a:ea typeface="Proxima Nova"/>
                <a:cs typeface="Proxima Nova"/>
                <a:sym typeface="Proxima Nova"/>
              </a:rPr>
              <a:t>improvement can be obtained.</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b="1" lang="en" sz="800">
                <a:latin typeface="Proxima Nova"/>
                <a:ea typeface="Proxima Nova"/>
                <a:cs typeface="Proxima Nova"/>
                <a:sym typeface="Proxima Nova"/>
              </a:rPr>
              <a:t>In each case, the models did not produce statistically significant coefficients</a:t>
            </a:r>
            <a:r>
              <a:rPr b="1" lang="en" sz="800">
                <a:latin typeface="Proxima Nova"/>
                <a:ea typeface="Proxima Nova"/>
                <a:cs typeface="Proxima Nova"/>
                <a:sym typeface="Proxima Nova"/>
              </a:rPr>
              <a:t> at 5% level of significance.</a:t>
            </a:r>
            <a:endParaRPr b="1"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lang="en" sz="800">
                <a:latin typeface="Proxima Nova"/>
                <a:ea typeface="Proxima Nova"/>
                <a:cs typeface="Proxima Nova"/>
                <a:sym typeface="Proxima Nova"/>
              </a:rPr>
              <a:t>The models were also ranked on several criteria as per below&gt;</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lang="en" sz="800">
                <a:latin typeface="Proxima Nova"/>
                <a:ea typeface="Proxima Nova"/>
                <a:cs typeface="Proxima Nova"/>
                <a:sym typeface="Proxima Nova"/>
              </a:rPr>
              <a:t>The observations are summarised on the next slide</a:t>
            </a:r>
            <a:endParaRPr sz="800">
              <a:latin typeface="Proxima Nova"/>
              <a:ea typeface="Proxima Nova"/>
              <a:cs typeface="Proxima Nova"/>
              <a:sym typeface="Proxima Nova"/>
            </a:endParaRPr>
          </a:p>
        </p:txBody>
      </p:sp>
      <p:pic>
        <p:nvPicPr>
          <p:cNvPr id="243" name="Google Shape;243;p30"/>
          <p:cNvPicPr preferRelativeResize="0"/>
          <p:nvPr/>
        </p:nvPicPr>
        <p:blipFill>
          <a:blip r:embed="rId3">
            <a:alphaModFix/>
          </a:blip>
          <a:stretch>
            <a:fillRect/>
          </a:stretch>
        </p:blipFill>
        <p:spPr>
          <a:xfrm>
            <a:off x="986425" y="1035574"/>
            <a:ext cx="5920898" cy="3903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ADDING BACK VARIABLES (continued)</a:t>
            </a:r>
            <a:endParaRPr sz="2100"/>
          </a:p>
        </p:txBody>
      </p:sp>
      <p:sp>
        <p:nvSpPr>
          <p:cNvPr id="249" name="Google Shape;24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50" name="Google Shape;250;p31"/>
          <p:cNvGraphicFramePr/>
          <p:nvPr/>
        </p:nvGraphicFramePr>
        <p:xfrm>
          <a:off x="0" y="727800"/>
          <a:ext cx="3000000" cy="3000000"/>
        </p:xfrm>
        <a:graphic>
          <a:graphicData uri="http://schemas.openxmlformats.org/drawingml/2006/table">
            <a:tbl>
              <a:tblPr>
                <a:solidFill>
                  <a:srgbClr val="383838"/>
                </a:solidFill>
                <a:tableStyleId>{72BE49A1-54F0-4EEF-A25B-B8CB74B65186}</a:tableStyleId>
              </a:tblPr>
              <a:tblGrid>
                <a:gridCol w="847725"/>
                <a:gridCol w="2133600"/>
                <a:gridCol w="2619375"/>
                <a:gridCol w="3543300"/>
              </a:tblGrid>
              <a:tr h="228600">
                <a:tc>
                  <a:txBody>
                    <a:bodyPr/>
                    <a:lstStyle/>
                    <a:p>
                      <a:pPr indent="0" lvl="0" marL="76200" rtl="0" algn="ctr">
                        <a:spcBef>
                          <a:spcPts val="0"/>
                        </a:spcBef>
                        <a:spcAft>
                          <a:spcPts val="0"/>
                        </a:spcAft>
                        <a:buNone/>
                      </a:pPr>
                      <a:r>
                        <a:rPr b="1" lang="en" sz="700">
                          <a:solidFill>
                            <a:schemeClr val="dk1"/>
                          </a:solidFill>
                          <a:latin typeface="Roboto"/>
                          <a:ea typeface="Roboto"/>
                          <a:cs typeface="Roboto"/>
                          <a:sym typeface="Roboto"/>
                        </a:rPr>
                        <a:t>Metric</a:t>
                      </a:r>
                      <a:endParaRPr b="1" sz="700">
                        <a:solidFill>
                          <a:schemeClr val="dk1"/>
                        </a:solidFill>
                        <a:latin typeface="Roboto"/>
                        <a:ea typeface="Roboto"/>
                        <a:cs typeface="Roboto"/>
                        <a:sym typeface="Roboto"/>
                      </a:endParaRPr>
                    </a:p>
                  </a:txBody>
                  <a:tcPr marT="57150" marB="57150" marR="57150" marL="57150" anchor="ctr">
                    <a:gradFill>
                      <a:gsLst>
                        <a:gs pos="0">
                          <a:srgbClr val="71BD95"/>
                        </a:gs>
                        <a:gs pos="100000">
                          <a:srgbClr val="3C6F54"/>
                        </a:gs>
                      </a:gsLst>
                      <a:path path="circle">
                        <a:fillToRect b="50%" l="50%" r="50%" t="50%"/>
                      </a:path>
                      <a:tileRect/>
                    </a:gradFill>
                  </a:tcPr>
                </a:tc>
                <a:tc>
                  <a:txBody>
                    <a:bodyPr/>
                    <a:lstStyle/>
                    <a:p>
                      <a:pPr indent="0" lvl="0" marL="76200" rtl="0" algn="ctr">
                        <a:spcBef>
                          <a:spcPts val="0"/>
                        </a:spcBef>
                        <a:spcAft>
                          <a:spcPts val="0"/>
                        </a:spcAft>
                        <a:buNone/>
                      </a:pPr>
                      <a:r>
                        <a:rPr b="1" lang="en" sz="700">
                          <a:solidFill>
                            <a:schemeClr val="dk1"/>
                          </a:solidFill>
                          <a:latin typeface="Roboto"/>
                          <a:ea typeface="Roboto"/>
                          <a:cs typeface="Roboto"/>
                          <a:sym typeface="Roboto"/>
                        </a:rPr>
                        <a:t>Explanation</a:t>
                      </a:r>
                      <a:endParaRPr b="1" sz="700">
                        <a:solidFill>
                          <a:schemeClr val="dk1"/>
                        </a:solidFill>
                        <a:latin typeface="Roboto"/>
                        <a:ea typeface="Roboto"/>
                        <a:cs typeface="Roboto"/>
                        <a:sym typeface="Roboto"/>
                      </a:endParaRPr>
                    </a:p>
                  </a:txBody>
                  <a:tcPr marT="57150" marB="57150" marR="57150" marL="57150" anchor="ctr">
                    <a:gradFill>
                      <a:gsLst>
                        <a:gs pos="0">
                          <a:srgbClr val="71BD95"/>
                        </a:gs>
                        <a:gs pos="100000">
                          <a:srgbClr val="3C6F54"/>
                        </a:gs>
                      </a:gsLst>
                      <a:path path="circle">
                        <a:fillToRect b="50%" l="50%" r="50%" t="50%"/>
                      </a:path>
                      <a:tileRect/>
                    </a:gradFill>
                  </a:tcPr>
                </a:tc>
                <a:tc>
                  <a:txBody>
                    <a:bodyPr/>
                    <a:lstStyle/>
                    <a:p>
                      <a:pPr indent="0" lvl="0" marL="76200" rtl="0" algn="ctr">
                        <a:spcBef>
                          <a:spcPts val="0"/>
                        </a:spcBef>
                        <a:spcAft>
                          <a:spcPts val="0"/>
                        </a:spcAft>
                        <a:buNone/>
                      </a:pPr>
                      <a:r>
                        <a:rPr b="1" lang="en" sz="700">
                          <a:solidFill>
                            <a:schemeClr val="dk1"/>
                          </a:solidFill>
                          <a:latin typeface="Roboto"/>
                          <a:ea typeface="Roboto"/>
                          <a:cs typeface="Roboto"/>
                          <a:sym typeface="Roboto"/>
                        </a:rPr>
                        <a:t>General Comments</a:t>
                      </a:r>
                      <a:endParaRPr b="1" sz="700">
                        <a:solidFill>
                          <a:schemeClr val="dk1"/>
                        </a:solidFill>
                        <a:latin typeface="Roboto"/>
                        <a:ea typeface="Roboto"/>
                        <a:cs typeface="Roboto"/>
                        <a:sym typeface="Roboto"/>
                      </a:endParaRPr>
                    </a:p>
                  </a:txBody>
                  <a:tcPr marT="57150" marB="57150" marR="57150" marL="57150" anchor="ctr">
                    <a:gradFill>
                      <a:gsLst>
                        <a:gs pos="0">
                          <a:srgbClr val="71BD95"/>
                        </a:gs>
                        <a:gs pos="100000">
                          <a:srgbClr val="3C6F54"/>
                        </a:gs>
                      </a:gsLst>
                      <a:path path="circle">
                        <a:fillToRect b="50%" l="50%" r="50%" t="50%"/>
                      </a:path>
                      <a:tileRect/>
                    </a:gradFill>
                  </a:tcPr>
                </a:tc>
                <a:tc>
                  <a:txBody>
                    <a:bodyPr/>
                    <a:lstStyle/>
                    <a:p>
                      <a:pPr indent="0" lvl="0" marL="76200" rtl="0" algn="ctr">
                        <a:spcBef>
                          <a:spcPts val="0"/>
                        </a:spcBef>
                        <a:spcAft>
                          <a:spcPts val="0"/>
                        </a:spcAft>
                        <a:buNone/>
                      </a:pPr>
                      <a:r>
                        <a:rPr b="1" lang="en" sz="700">
                          <a:solidFill>
                            <a:schemeClr val="dk1"/>
                          </a:solidFill>
                          <a:latin typeface="Roboto"/>
                          <a:ea typeface="Roboto"/>
                          <a:cs typeface="Roboto"/>
                          <a:sym typeface="Roboto"/>
                        </a:rPr>
                        <a:t>Observations</a:t>
                      </a:r>
                      <a:endParaRPr b="1" sz="700">
                        <a:solidFill>
                          <a:schemeClr val="dk1"/>
                        </a:solidFill>
                        <a:latin typeface="Roboto"/>
                        <a:ea typeface="Roboto"/>
                        <a:cs typeface="Roboto"/>
                        <a:sym typeface="Roboto"/>
                      </a:endParaRPr>
                    </a:p>
                  </a:txBody>
                  <a:tcPr marT="57150" marB="57150" marR="57150" marL="57150" anchor="ctr">
                    <a:gradFill>
                      <a:gsLst>
                        <a:gs pos="0">
                          <a:srgbClr val="71BD95"/>
                        </a:gs>
                        <a:gs pos="100000">
                          <a:srgbClr val="3C6F54"/>
                        </a:gs>
                      </a:gsLst>
                      <a:path path="circle">
                        <a:fillToRect b="50%" l="50%" r="50%" t="50%"/>
                      </a:path>
                      <a:tileRect/>
                    </a:gradFill>
                  </a:tcPr>
                </a:tc>
              </a:tr>
              <a:tr h="361950">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Train Adjusted R-squared</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Proportion of variance explained by the model on the training data, adjusted for the number of predictors.</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Higher values indicate better fit on training data.</a:t>
                      </a:r>
                      <a:endParaRPr sz="700">
                        <a:solidFill>
                          <a:srgbClr val="E3E3E3"/>
                        </a:solidFill>
                        <a:highlight>
                          <a:srgbClr val="383838"/>
                        </a:highlight>
                        <a:latin typeface="Roboto"/>
                        <a:ea typeface="Roboto"/>
                        <a:cs typeface="Roboto"/>
                        <a:sym typeface="Roboto"/>
                      </a:endParaRPr>
                    </a:p>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Reflects model performance on the data it was trained on.</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The </a:t>
                      </a:r>
                      <a:r>
                        <a:rPr i="1" lang="en" sz="700">
                          <a:solidFill>
                            <a:srgbClr val="E3E3E3"/>
                          </a:solidFill>
                          <a:highlight>
                            <a:srgbClr val="383838"/>
                          </a:highlight>
                          <a:latin typeface="Roboto"/>
                          <a:ea typeface="Roboto"/>
                          <a:cs typeface="Roboto"/>
                          <a:sym typeface="Roboto"/>
                        </a:rPr>
                        <a:t>base </a:t>
                      </a:r>
                      <a:r>
                        <a:rPr lang="en" sz="700">
                          <a:solidFill>
                            <a:srgbClr val="E3E3E3"/>
                          </a:solidFill>
                          <a:highlight>
                            <a:srgbClr val="383838"/>
                          </a:highlight>
                          <a:latin typeface="Roboto"/>
                          <a:ea typeface="Roboto"/>
                          <a:cs typeface="Roboto"/>
                          <a:sym typeface="Roboto"/>
                        </a:rPr>
                        <a:t>model performs poorly here with a rank of 18</a:t>
                      </a:r>
                      <a:r>
                        <a:rPr baseline="30000" lang="en" sz="700">
                          <a:solidFill>
                            <a:srgbClr val="E3E3E3"/>
                          </a:solidFill>
                          <a:highlight>
                            <a:srgbClr val="383838"/>
                          </a:highlight>
                          <a:latin typeface="Roboto"/>
                          <a:ea typeface="Roboto"/>
                          <a:cs typeface="Roboto"/>
                          <a:sym typeface="Roboto"/>
                        </a:rPr>
                        <a:t>th</a:t>
                      </a:r>
                      <a:r>
                        <a:rPr lang="en" sz="700">
                          <a:solidFill>
                            <a:srgbClr val="E3E3E3"/>
                          </a:solidFill>
                          <a:highlight>
                            <a:srgbClr val="383838"/>
                          </a:highlight>
                          <a:latin typeface="Roboto"/>
                          <a:ea typeface="Roboto"/>
                          <a:cs typeface="Roboto"/>
                          <a:sym typeface="Roboto"/>
                        </a:rPr>
                        <a:t>.</a:t>
                      </a:r>
                      <a:endParaRPr sz="700">
                        <a:solidFill>
                          <a:srgbClr val="E3E3E3"/>
                        </a:solidFill>
                        <a:highlight>
                          <a:srgbClr val="383838"/>
                        </a:highlight>
                        <a:latin typeface="Roboto"/>
                        <a:ea typeface="Roboto"/>
                        <a:cs typeface="Roboto"/>
                        <a:sym typeface="Roboto"/>
                      </a:endParaRPr>
                    </a:p>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This indicates underfitting to the test data compared to the other models.</a:t>
                      </a:r>
                      <a:endParaRPr sz="700">
                        <a:solidFill>
                          <a:srgbClr val="E3E3E3"/>
                        </a:solidFill>
                        <a:highlight>
                          <a:srgbClr val="383838"/>
                        </a:highlight>
                        <a:latin typeface="Roboto"/>
                        <a:ea typeface="Roboto"/>
                        <a:cs typeface="Roboto"/>
                        <a:sym typeface="Roboto"/>
                      </a:endParaRPr>
                    </a:p>
                  </a:txBody>
                  <a:tcPr marT="57150" marB="57150" marR="57150" marL="57150" anchor="ctr"/>
                </a:tc>
              </a:tr>
              <a:tr h="342900">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Test Adjusted R-squared</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Proportion of variance explained by the model on the testing data, adjusted for the number of predictors.</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Higher values indicate better generalization to new data.</a:t>
                      </a:r>
                      <a:endParaRPr sz="700">
                        <a:solidFill>
                          <a:srgbClr val="E3E3E3"/>
                        </a:solidFill>
                        <a:highlight>
                          <a:srgbClr val="383838"/>
                        </a:highlight>
                        <a:latin typeface="Roboto"/>
                        <a:ea typeface="Roboto"/>
                        <a:cs typeface="Roboto"/>
                        <a:sym typeface="Roboto"/>
                      </a:endParaRPr>
                    </a:p>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Reflects model's ability to generalise to unseen data.</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The </a:t>
                      </a:r>
                      <a:r>
                        <a:rPr i="1" lang="en" sz="700">
                          <a:solidFill>
                            <a:srgbClr val="E3E3E3"/>
                          </a:solidFill>
                          <a:highlight>
                            <a:srgbClr val="383838"/>
                          </a:highlight>
                          <a:latin typeface="Roboto"/>
                          <a:ea typeface="Roboto"/>
                          <a:cs typeface="Roboto"/>
                          <a:sym typeface="Roboto"/>
                        </a:rPr>
                        <a:t>base</a:t>
                      </a:r>
                      <a:r>
                        <a:rPr lang="en" sz="700">
                          <a:solidFill>
                            <a:srgbClr val="E3E3E3"/>
                          </a:solidFill>
                          <a:highlight>
                            <a:srgbClr val="383838"/>
                          </a:highlight>
                          <a:latin typeface="Roboto"/>
                          <a:ea typeface="Roboto"/>
                          <a:cs typeface="Roboto"/>
                          <a:sym typeface="Roboto"/>
                        </a:rPr>
                        <a:t> model has the best performance here, demonstrating that it might have the best predictiive power.</a:t>
                      </a:r>
                      <a:endParaRPr sz="700">
                        <a:solidFill>
                          <a:srgbClr val="E3E3E3"/>
                        </a:solidFill>
                        <a:highlight>
                          <a:srgbClr val="383838"/>
                        </a:highlight>
                        <a:latin typeface="Roboto"/>
                        <a:ea typeface="Roboto"/>
                        <a:cs typeface="Roboto"/>
                        <a:sym typeface="Roboto"/>
                      </a:endParaRPr>
                    </a:p>
                  </a:txBody>
                  <a:tcPr marT="57150" marB="57150" marR="57150" marL="57150" anchor="ctr"/>
                </a:tc>
              </a:tr>
              <a:tr h="342900">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F-statistic</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Measure of the overall significance of the model.</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Higher values indicate a more significant model.</a:t>
                      </a:r>
                      <a:endParaRPr sz="700">
                        <a:solidFill>
                          <a:srgbClr val="E3E3E3"/>
                        </a:solidFill>
                        <a:highlight>
                          <a:srgbClr val="383838"/>
                        </a:highlight>
                        <a:latin typeface="Roboto"/>
                        <a:ea typeface="Roboto"/>
                        <a:cs typeface="Roboto"/>
                        <a:sym typeface="Roboto"/>
                      </a:endParaRPr>
                    </a:p>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Tests if the overall regression model is a good fit for the data and here if in combination the coefficients are statistically significant.</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The </a:t>
                      </a:r>
                      <a:r>
                        <a:rPr i="1" lang="en" sz="700">
                          <a:solidFill>
                            <a:srgbClr val="E3E3E3"/>
                          </a:solidFill>
                          <a:highlight>
                            <a:srgbClr val="383838"/>
                          </a:highlight>
                          <a:latin typeface="Roboto"/>
                          <a:ea typeface="Roboto"/>
                          <a:cs typeface="Roboto"/>
                          <a:sym typeface="Roboto"/>
                        </a:rPr>
                        <a:t>base </a:t>
                      </a:r>
                      <a:r>
                        <a:rPr lang="en" sz="700">
                          <a:solidFill>
                            <a:srgbClr val="E3E3E3"/>
                          </a:solidFill>
                          <a:highlight>
                            <a:srgbClr val="383838"/>
                          </a:highlight>
                          <a:latin typeface="Roboto"/>
                          <a:ea typeface="Roboto"/>
                          <a:cs typeface="Roboto"/>
                          <a:sym typeface="Roboto"/>
                        </a:rPr>
                        <a:t>model has the </a:t>
                      </a:r>
                      <a:r>
                        <a:rPr lang="en" sz="700">
                          <a:solidFill>
                            <a:srgbClr val="E3E3E3"/>
                          </a:solidFill>
                          <a:highlight>
                            <a:srgbClr val="383838"/>
                          </a:highlight>
                          <a:latin typeface="Roboto"/>
                          <a:ea typeface="Roboto"/>
                          <a:cs typeface="Roboto"/>
                          <a:sym typeface="Roboto"/>
                        </a:rPr>
                        <a:t>performance</a:t>
                      </a:r>
                      <a:r>
                        <a:rPr lang="en" sz="700">
                          <a:solidFill>
                            <a:srgbClr val="E3E3E3"/>
                          </a:solidFill>
                          <a:highlight>
                            <a:srgbClr val="383838"/>
                          </a:highlight>
                          <a:latin typeface="Roboto"/>
                          <a:ea typeface="Roboto"/>
                          <a:cs typeface="Roboto"/>
                          <a:sym typeface="Roboto"/>
                        </a:rPr>
                        <a:t> best here which is also in line with the low p-values obtained for its coefficients.</a:t>
                      </a:r>
                      <a:endParaRPr sz="700">
                        <a:solidFill>
                          <a:srgbClr val="E3E3E3"/>
                        </a:solidFill>
                        <a:highlight>
                          <a:srgbClr val="383838"/>
                        </a:highlight>
                        <a:latin typeface="Roboto"/>
                        <a:ea typeface="Roboto"/>
                        <a:cs typeface="Roboto"/>
                        <a:sym typeface="Roboto"/>
                      </a:endParaRPr>
                    </a:p>
                  </a:txBody>
                  <a:tcPr marT="57150" marB="57150" marR="57150" marL="57150" anchor="ctr"/>
                </a:tc>
              </a:tr>
              <a:tr h="342900">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AIC (Akaike Information Criterion)</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Measure of the relative quality of the model, with lower values indicating better fit.</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Lower values are better, balancing model fit and complexity.</a:t>
                      </a:r>
                      <a:endParaRPr sz="700">
                        <a:solidFill>
                          <a:srgbClr val="E3E3E3"/>
                        </a:solidFill>
                        <a:highlight>
                          <a:srgbClr val="383838"/>
                        </a:highlight>
                        <a:latin typeface="Roboto"/>
                        <a:ea typeface="Roboto"/>
                        <a:cs typeface="Roboto"/>
                        <a:sym typeface="Roboto"/>
                      </a:endParaRPr>
                    </a:p>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Indicates how parsimonious the model is, penalizing for complexity.</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The </a:t>
                      </a:r>
                      <a:r>
                        <a:rPr i="1" lang="en" sz="700">
                          <a:solidFill>
                            <a:srgbClr val="E3E3E3"/>
                          </a:solidFill>
                          <a:highlight>
                            <a:srgbClr val="383838"/>
                          </a:highlight>
                          <a:latin typeface="Roboto"/>
                          <a:ea typeface="Roboto"/>
                          <a:cs typeface="Roboto"/>
                          <a:sym typeface="Roboto"/>
                        </a:rPr>
                        <a:t>base </a:t>
                      </a:r>
                      <a:r>
                        <a:rPr lang="en" sz="700">
                          <a:solidFill>
                            <a:srgbClr val="E3E3E3"/>
                          </a:solidFill>
                          <a:highlight>
                            <a:srgbClr val="383838"/>
                          </a:highlight>
                          <a:latin typeface="Roboto"/>
                          <a:ea typeface="Roboto"/>
                          <a:cs typeface="Roboto"/>
                          <a:sym typeface="Roboto"/>
                        </a:rPr>
                        <a:t>is ranked 14</a:t>
                      </a:r>
                      <a:r>
                        <a:rPr baseline="30000" lang="en" sz="700">
                          <a:solidFill>
                            <a:srgbClr val="E3E3E3"/>
                          </a:solidFill>
                          <a:highlight>
                            <a:srgbClr val="383838"/>
                          </a:highlight>
                          <a:latin typeface="Roboto"/>
                          <a:ea typeface="Roboto"/>
                          <a:cs typeface="Roboto"/>
                          <a:sym typeface="Roboto"/>
                        </a:rPr>
                        <a:t>th</a:t>
                      </a:r>
                      <a:r>
                        <a:rPr lang="en" sz="700">
                          <a:solidFill>
                            <a:srgbClr val="E3E3E3"/>
                          </a:solidFill>
                          <a:highlight>
                            <a:srgbClr val="383838"/>
                          </a:highlight>
                          <a:latin typeface="Roboto"/>
                          <a:ea typeface="Roboto"/>
                          <a:cs typeface="Roboto"/>
                          <a:sym typeface="Roboto"/>
                        </a:rPr>
                        <a:t> here; it is not as parsimonious as other models.</a:t>
                      </a:r>
                      <a:endParaRPr sz="700">
                        <a:solidFill>
                          <a:srgbClr val="E3E3E3"/>
                        </a:solidFill>
                        <a:highlight>
                          <a:srgbClr val="383838"/>
                        </a:highlight>
                        <a:latin typeface="Roboto"/>
                        <a:ea typeface="Roboto"/>
                        <a:cs typeface="Roboto"/>
                        <a:sym typeface="Roboto"/>
                      </a:endParaRPr>
                    </a:p>
                  </a:txBody>
                  <a:tcPr marT="57150" marB="57150" marR="57150" marL="57150" anchor="ctr"/>
                </a:tc>
              </a:tr>
              <a:tr h="342900">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BIC (Bayesian Information Criterion)</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Similar to AIC but with a stronger penalty for models with more parameters.</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Lower values indicate a better model considering both fit and parsimony.</a:t>
                      </a:r>
                      <a:endParaRPr sz="700">
                        <a:solidFill>
                          <a:srgbClr val="E3E3E3"/>
                        </a:solidFill>
                        <a:highlight>
                          <a:srgbClr val="383838"/>
                        </a:highlight>
                        <a:latin typeface="Roboto"/>
                        <a:ea typeface="Roboto"/>
                        <a:cs typeface="Roboto"/>
                        <a:sym typeface="Roboto"/>
                      </a:endParaRPr>
                    </a:p>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Penalises more heavily for additional predictors, preferring simpler models.</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The </a:t>
                      </a:r>
                      <a:r>
                        <a:rPr i="1" lang="en" sz="700">
                          <a:solidFill>
                            <a:srgbClr val="E3E3E3"/>
                          </a:solidFill>
                          <a:highlight>
                            <a:srgbClr val="383838"/>
                          </a:highlight>
                          <a:latin typeface="Roboto"/>
                          <a:ea typeface="Roboto"/>
                          <a:cs typeface="Roboto"/>
                          <a:sym typeface="Roboto"/>
                        </a:rPr>
                        <a:t>base </a:t>
                      </a:r>
                      <a:r>
                        <a:rPr lang="en" sz="700">
                          <a:solidFill>
                            <a:srgbClr val="E3E3E3"/>
                          </a:solidFill>
                          <a:highlight>
                            <a:srgbClr val="383838"/>
                          </a:highlight>
                          <a:latin typeface="Roboto"/>
                          <a:ea typeface="Roboto"/>
                          <a:cs typeface="Roboto"/>
                          <a:sym typeface="Roboto"/>
                        </a:rPr>
                        <a:t>model performs better here (relative to the AIC) implying that the other models are more heavily penalised for their complexity brought about by their additional terms.</a:t>
                      </a:r>
                      <a:endParaRPr sz="700">
                        <a:solidFill>
                          <a:srgbClr val="E3E3E3"/>
                        </a:solidFill>
                        <a:highlight>
                          <a:srgbClr val="383838"/>
                        </a:highlight>
                        <a:latin typeface="Roboto"/>
                        <a:ea typeface="Roboto"/>
                        <a:cs typeface="Roboto"/>
                        <a:sym typeface="Roboto"/>
                      </a:endParaRPr>
                    </a:p>
                  </a:txBody>
                  <a:tcPr marT="57150" marB="57150" marR="57150" marL="57150" anchor="ctr"/>
                </a:tc>
              </a:tr>
              <a:tr h="342900">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Train MSE (Mean Squared Error)</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Average squared difference between observed and predicted values on the training data.</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Lower values indicate better fit on training data.</a:t>
                      </a:r>
                      <a:endParaRPr sz="700">
                        <a:solidFill>
                          <a:srgbClr val="E3E3E3"/>
                        </a:solidFill>
                        <a:highlight>
                          <a:srgbClr val="383838"/>
                        </a:highlight>
                        <a:latin typeface="Roboto"/>
                        <a:ea typeface="Roboto"/>
                        <a:cs typeface="Roboto"/>
                        <a:sym typeface="Roboto"/>
                      </a:endParaRPr>
                    </a:p>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Measures the average squared error on the training data.</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The </a:t>
                      </a:r>
                      <a:r>
                        <a:rPr i="1" lang="en" sz="700">
                          <a:solidFill>
                            <a:srgbClr val="E3E3E3"/>
                          </a:solidFill>
                          <a:highlight>
                            <a:srgbClr val="383838"/>
                          </a:highlight>
                          <a:latin typeface="Roboto"/>
                          <a:ea typeface="Roboto"/>
                          <a:cs typeface="Roboto"/>
                          <a:sym typeface="Roboto"/>
                        </a:rPr>
                        <a:t>base</a:t>
                      </a:r>
                      <a:r>
                        <a:rPr lang="en" sz="700">
                          <a:solidFill>
                            <a:srgbClr val="E3E3E3"/>
                          </a:solidFill>
                          <a:highlight>
                            <a:srgbClr val="383838"/>
                          </a:highlight>
                          <a:latin typeface="Roboto"/>
                          <a:ea typeface="Roboto"/>
                          <a:cs typeface="Roboto"/>
                          <a:sym typeface="Roboto"/>
                        </a:rPr>
                        <a:t> model has the worst performance in this criteria. This has been also by the poor train adjusted R</a:t>
                      </a:r>
                      <a:r>
                        <a:rPr baseline="30000" lang="en" sz="700">
                          <a:solidFill>
                            <a:srgbClr val="E3E3E3"/>
                          </a:solidFill>
                          <a:highlight>
                            <a:srgbClr val="383838"/>
                          </a:highlight>
                          <a:latin typeface="Roboto"/>
                          <a:ea typeface="Roboto"/>
                          <a:cs typeface="Roboto"/>
                          <a:sym typeface="Roboto"/>
                        </a:rPr>
                        <a:t>2</a:t>
                      </a:r>
                      <a:endParaRPr baseline="30000" sz="700">
                        <a:solidFill>
                          <a:srgbClr val="E3E3E3"/>
                        </a:solidFill>
                        <a:highlight>
                          <a:srgbClr val="383838"/>
                        </a:highlight>
                        <a:latin typeface="Roboto"/>
                        <a:ea typeface="Roboto"/>
                        <a:cs typeface="Roboto"/>
                        <a:sym typeface="Roboto"/>
                      </a:endParaRPr>
                    </a:p>
                  </a:txBody>
                  <a:tcPr marT="57150" marB="57150" marR="57150" marL="57150" anchor="ctr"/>
                </a:tc>
              </a:tr>
              <a:tr h="342900">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Train RMSE (Root Mean Squared Error)</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Square root of MSE, providing error magnitude on the training data.</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Lower values indicate smaller errors on training data.</a:t>
                      </a:r>
                      <a:endParaRPr sz="700">
                        <a:solidFill>
                          <a:srgbClr val="E3E3E3"/>
                        </a:solidFill>
                        <a:highlight>
                          <a:srgbClr val="383838"/>
                        </a:highlight>
                        <a:latin typeface="Roboto"/>
                        <a:ea typeface="Roboto"/>
                        <a:cs typeface="Roboto"/>
                        <a:sym typeface="Roboto"/>
                      </a:endParaRPr>
                    </a:p>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Provides an easy-to-interpret measure of error magnitude.</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The </a:t>
                      </a:r>
                      <a:r>
                        <a:rPr i="1" lang="en" sz="700">
                          <a:solidFill>
                            <a:srgbClr val="E3E3E3"/>
                          </a:solidFill>
                          <a:highlight>
                            <a:srgbClr val="383838"/>
                          </a:highlight>
                          <a:latin typeface="Roboto"/>
                          <a:ea typeface="Roboto"/>
                          <a:cs typeface="Roboto"/>
                          <a:sym typeface="Roboto"/>
                        </a:rPr>
                        <a:t>base </a:t>
                      </a:r>
                      <a:r>
                        <a:rPr lang="en" sz="700">
                          <a:solidFill>
                            <a:srgbClr val="E3E3E3"/>
                          </a:solidFill>
                          <a:highlight>
                            <a:srgbClr val="383838"/>
                          </a:highlight>
                          <a:latin typeface="Roboto"/>
                          <a:ea typeface="Roboto"/>
                          <a:cs typeface="Roboto"/>
                          <a:sym typeface="Roboto"/>
                        </a:rPr>
                        <a:t>model has the worst performance in this criteria.</a:t>
                      </a:r>
                      <a:endParaRPr sz="700">
                        <a:solidFill>
                          <a:srgbClr val="E3E3E3"/>
                        </a:solidFill>
                        <a:highlight>
                          <a:srgbClr val="383838"/>
                        </a:highlight>
                        <a:latin typeface="Roboto"/>
                        <a:ea typeface="Roboto"/>
                        <a:cs typeface="Roboto"/>
                        <a:sym typeface="Roboto"/>
                      </a:endParaRPr>
                    </a:p>
                  </a:txBody>
                  <a:tcPr marT="57150" marB="57150" marR="57150" marL="57150" anchor="ctr"/>
                </a:tc>
              </a:tr>
              <a:tr h="342900">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Test MSE (Mean Squared Error)</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Average squared difference between observed and predicted values on the testing data.</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Lower values indicate better generalisation to new data.</a:t>
                      </a:r>
                      <a:endParaRPr sz="700">
                        <a:solidFill>
                          <a:srgbClr val="E3E3E3"/>
                        </a:solidFill>
                        <a:highlight>
                          <a:srgbClr val="383838"/>
                        </a:highlight>
                        <a:latin typeface="Roboto"/>
                        <a:ea typeface="Roboto"/>
                        <a:cs typeface="Roboto"/>
                        <a:sym typeface="Roboto"/>
                      </a:endParaRPr>
                    </a:p>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Measures the average squared error on the testing data</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The </a:t>
                      </a:r>
                      <a:r>
                        <a:rPr i="1" lang="en" sz="700">
                          <a:solidFill>
                            <a:srgbClr val="E3E3E3"/>
                          </a:solidFill>
                          <a:highlight>
                            <a:srgbClr val="383838"/>
                          </a:highlight>
                          <a:latin typeface="Roboto"/>
                          <a:ea typeface="Roboto"/>
                          <a:cs typeface="Roboto"/>
                          <a:sym typeface="Roboto"/>
                        </a:rPr>
                        <a:t>base </a:t>
                      </a:r>
                      <a:r>
                        <a:rPr lang="en" sz="700">
                          <a:solidFill>
                            <a:srgbClr val="E3E3E3"/>
                          </a:solidFill>
                          <a:highlight>
                            <a:srgbClr val="383838"/>
                          </a:highlight>
                          <a:latin typeface="Roboto"/>
                          <a:ea typeface="Roboto"/>
                          <a:cs typeface="Roboto"/>
                          <a:sym typeface="Roboto"/>
                        </a:rPr>
                        <a:t>model is ranked 5</a:t>
                      </a:r>
                      <a:r>
                        <a:rPr baseline="30000" lang="en" sz="700">
                          <a:solidFill>
                            <a:srgbClr val="E3E3E3"/>
                          </a:solidFill>
                          <a:highlight>
                            <a:srgbClr val="383838"/>
                          </a:highlight>
                          <a:latin typeface="Roboto"/>
                          <a:ea typeface="Roboto"/>
                          <a:cs typeface="Roboto"/>
                          <a:sym typeface="Roboto"/>
                        </a:rPr>
                        <a:t>th</a:t>
                      </a:r>
                      <a:r>
                        <a:rPr lang="en" sz="700">
                          <a:solidFill>
                            <a:srgbClr val="E3E3E3"/>
                          </a:solidFill>
                          <a:highlight>
                            <a:srgbClr val="383838"/>
                          </a:highlight>
                          <a:latin typeface="Roboto"/>
                          <a:ea typeface="Roboto"/>
                          <a:cs typeface="Roboto"/>
                          <a:sym typeface="Roboto"/>
                        </a:rPr>
                        <a:t> in this criteria showing that the model's predictions are closer to the actual values in the test dataset, suggesting better accuracy.</a:t>
                      </a:r>
                      <a:endParaRPr sz="700">
                        <a:solidFill>
                          <a:srgbClr val="E3E3E3"/>
                        </a:solidFill>
                        <a:highlight>
                          <a:srgbClr val="383838"/>
                        </a:highlight>
                        <a:latin typeface="Roboto"/>
                        <a:ea typeface="Roboto"/>
                        <a:cs typeface="Roboto"/>
                        <a:sym typeface="Roboto"/>
                      </a:endParaRPr>
                    </a:p>
                  </a:txBody>
                  <a:tcPr marT="57150" marB="57150" marR="57150" marL="57150" anchor="ctr"/>
                </a:tc>
              </a:tr>
              <a:tr h="342900">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Test RMSE (Root Mean Squared Error)</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Square root of MSE, providing error magnitude on the testing data.</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Lower values indicate smaller errors on testing data.</a:t>
                      </a:r>
                      <a:endParaRPr sz="700">
                        <a:solidFill>
                          <a:srgbClr val="E3E3E3"/>
                        </a:solidFill>
                        <a:highlight>
                          <a:srgbClr val="383838"/>
                        </a:highlight>
                        <a:latin typeface="Roboto"/>
                        <a:ea typeface="Roboto"/>
                        <a:cs typeface="Roboto"/>
                        <a:sym typeface="Roboto"/>
                      </a:endParaRPr>
                    </a:p>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Provides an easy-to-interpret measure of error magnitude on new data.</a:t>
                      </a:r>
                      <a:endParaRPr sz="700">
                        <a:solidFill>
                          <a:srgbClr val="E3E3E3"/>
                        </a:solidFill>
                        <a:highlight>
                          <a:srgbClr val="383838"/>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lang="en" sz="700">
                          <a:solidFill>
                            <a:srgbClr val="E3E3E3"/>
                          </a:solidFill>
                          <a:highlight>
                            <a:srgbClr val="383838"/>
                          </a:highlight>
                          <a:latin typeface="Roboto"/>
                          <a:ea typeface="Roboto"/>
                          <a:cs typeface="Roboto"/>
                          <a:sym typeface="Roboto"/>
                        </a:rPr>
                        <a:t>Similar to the Test MSE.</a:t>
                      </a:r>
                      <a:endParaRPr sz="700">
                        <a:solidFill>
                          <a:srgbClr val="E3E3E3"/>
                        </a:solidFill>
                        <a:highlight>
                          <a:srgbClr val="383838"/>
                        </a:highlight>
                        <a:latin typeface="Roboto"/>
                        <a:ea typeface="Roboto"/>
                        <a:cs typeface="Roboto"/>
                        <a:sym typeface="Roboto"/>
                      </a:endParaRPr>
                    </a:p>
                  </a:txBody>
                  <a:tcPr marT="57150" marB="57150" marR="57150" marL="57150" anchor="ctr"/>
                </a:tc>
              </a:tr>
            </a:tbl>
          </a:graphicData>
        </a:graphic>
      </p:graphicFrame>
      <p:sp>
        <p:nvSpPr>
          <p:cNvPr id="251" name="Google Shape;251;p31"/>
          <p:cNvSpPr txBox="1"/>
          <p:nvPr/>
        </p:nvSpPr>
        <p:spPr>
          <a:xfrm>
            <a:off x="0" y="420000"/>
            <a:ext cx="9144000" cy="307800"/>
          </a:xfrm>
          <a:prstGeom prst="rect">
            <a:avLst/>
          </a:prstGeom>
          <a:noFill/>
          <a:ln>
            <a:noFill/>
          </a:ln>
        </p:spPr>
        <p:txBody>
          <a:bodyPr anchorCtr="0" anchor="t" bIns="91425" lIns="91425" spcFirstLastPara="1" rIns="91425" wrap="square" tIns="91425">
            <a:spAutoFit/>
          </a:bodyPr>
          <a:lstStyle/>
          <a:p>
            <a:pPr indent="-279400" lvl="0" marL="457200" rtl="0" algn="l">
              <a:spcBef>
                <a:spcPts val="0"/>
              </a:spcBef>
              <a:spcAft>
                <a:spcPts val="0"/>
              </a:spcAft>
              <a:buSzPts val="800"/>
              <a:buFont typeface="Proxima Nova"/>
              <a:buChar char="●"/>
            </a:pPr>
            <a:r>
              <a:rPr lang="en" sz="800">
                <a:latin typeface="Proxima Nova"/>
                <a:ea typeface="Proxima Nova"/>
                <a:cs typeface="Proxima Nova"/>
                <a:sym typeface="Proxima Nova"/>
              </a:rPr>
              <a:t>The </a:t>
            </a:r>
            <a:r>
              <a:rPr lang="en" sz="800">
                <a:latin typeface="Proxima Nova"/>
                <a:ea typeface="Proxima Nova"/>
                <a:cs typeface="Proxima Nova"/>
                <a:sym typeface="Proxima Nova"/>
              </a:rPr>
              <a:t>following observations were made and the </a:t>
            </a:r>
            <a:r>
              <a:rPr b="1" lang="en" sz="800">
                <a:latin typeface="Proxima Nova"/>
                <a:ea typeface="Proxima Nova"/>
                <a:cs typeface="Proxima Nova"/>
                <a:sym typeface="Proxima Nova"/>
              </a:rPr>
              <a:t>Base </a:t>
            </a:r>
            <a:r>
              <a:rPr lang="en" sz="800">
                <a:latin typeface="Proxima Nova"/>
                <a:ea typeface="Proxima Nova"/>
                <a:cs typeface="Proxima Nova"/>
                <a:sym typeface="Proxima Nova"/>
              </a:rPr>
              <a:t>model was still deemed as the best.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Presentation Structure</a:t>
            </a:r>
            <a:endParaRPr/>
          </a:p>
        </p:txBody>
      </p:sp>
      <p:sp>
        <p:nvSpPr>
          <p:cNvPr id="67" name="Google Shape;67;p1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23850" lvl="0" marL="457200" rtl="0" algn="l">
              <a:spcBef>
                <a:spcPts val="0"/>
              </a:spcBef>
              <a:spcAft>
                <a:spcPts val="0"/>
              </a:spcAft>
              <a:buSzPts val="1500"/>
              <a:buChar char="●"/>
            </a:pPr>
            <a:r>
              <a:rPr lang="en" sz="1500"/>
              <a:t>Exploring The Data</a:t>
            </a:r>
            <a:endParaRPr sz="1500"/>
          </a:p>
          <a:p>
            <a:pPr indent="-323850" lvl="0" marL="457200" rtl="0" algn="l">
              <a:spcBef>
                <a:spcPts val="0"/>
              </a:spcBef>
              <a:spcAft>
                <a:spcPts val="0"/>
              </a:spcAft>
              <a:buSzPts val="1500"/>
              <a:buChar char="●"/>
            </a:pPr>
            <a:r>
              <a:rPr lang="en" sz="1500"/>
              <a:t>Regression Analysis &amp; Model </a:t>
            </a:r>
            <a:r>
              <a:rPr lang="en" sz="1500"/>
              <a:t>Comparison</a:t>
            </a:r>
            <a:endParaRPr sz="1500"/>
          </a:p>
          <a:p>
            <a:pPr indent="-323850" lvl="0" marL="457200" rtl="0" algn="l">
              <a:spcBef>
                <a:spcPts val="0"/>
              </a:spcBef>
              <a:spcAft>
                <a:spcPts val="0"/>
              </a:spcAft>
              <a:buSzPts val="1500"/>
              <a:buChar char="●"/>
            </a:pPr>
            <a:r>
              <a:rPr lang="en" sz="1500"/>
              <a:t>Recommendation &amp; Conclusion</a:t>
            </a:r>
            <a:endParaRPr sz="1500"/>
          </a:p>
        </p:txBody>
      </p:sp>
      <p:sp>
        <p:nvSpPr>
          <p:cNvPr id="68" name="Google Shape;6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9" name="Google Shape;69;p14"/>
          <p:cNvPicPr preferRelativeResize="0"/>
          <p:nvPr/>
        </p:nvPicPr>
        <p:blipFill>
          <a:blip r:embed="rId3">
            <a:alphaModFix/>
          </a:blip>
          <a:stretch>
            <a:fillRect/>
          </a:stretch>
        </p:blipFill>
        <p:spPr>
          <a:xfrm>
            <a:off x="0" y="4016575"/>
            <a:ext cx="2471925" cy="1126925"/>
          </a:xfrm>
          <a:prstGeom prst="rect">
            <a:avLst/>
          </a:prstGeom>
          <a:noFill/>
          <a:ln>
            <a:noFill/>
          </a:ln>
        </p:spPr>
      </p:pic>
      <p:pic>
        <p:nvPicPr>
          <p:cNvPr id="70" name="Google Shape;70;p14"/>
          <p:cNvPicPr preferRelativeResize="0"/>
          <p:nvPr/>
        </p:nvPicPr>
        <p:blipFill>
          <a:blip r:embed="rId3">
            <a:alphaModFix/>
          </a:blip>
          <a:stretch>
            <a:fillRect/>
          </a:stretch>
        </p:blipFill>
        <p:spPr>
          <a:xfrm>
            <a:off x="2145425" y="4016575"/>
            <a:ext cx="2426575" cy="1126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200"/>
              </a:spcAft>
              <a:buNone/>
            </a:pPr>
            <a:r>
              <a:rPr lang="en"/>
              <a:t>Recommendation &amp; Conclusion</a:t>
            </a:r>
            <a:endParaRPr/>
          </a:p>
        </p:txBody>
      </p:sp>
      <p:sp>
        <p:nvSpPr>
          <p:cNvPr id="257" name="Google Shape;25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RECOMMENDATION &amp; CONCLUSION</a:t>
            </a:r>
            <a:endParaRPr sz="2100"/>
          </a:p>
        </p:txBody>
      </p:sp>
      <p:sp>
        <p:nvSpPr>
          <p:cNvPr id="263" name="Google Shape;26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4" name="Google Shape;264;p33"/>
          <p:cNvSpPr txBox="1"/>
          <p:nvPr/>
        </p:nvSpPr>
        <p:spPr>
          <a:xfrm>
            <a:off x="0" y="399275"/>
            <a:ext cx="8832300" cy="457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50" u="sng">
                <a:latin typeface="Proxima Nova"/>
                <a:ea typeface="Proxima Nova"/>
                <a:cs typeface="Proxima Nova"/>
                <a:sym typeface="Proxima Nova"/>
              </a:rPr>
              <a:t>Interpretation</a:t>
            </a:r>
            <a:endParaRPr sz="750">
              <a:latin typeface="Proxima Nova"/>
              <a:ea typeface="Proxima Nova"/>
              <a:cs typeface="Proxima Nova"/>
              <a:sym typeface="Proxima Nova"/>
            </a:endParaRPr>
          </a:p>
          <a:p>
            <a:pPr indent="-276225" lvl="0" marL="457200" rtl="0" algn="l">
              <a:spcBef>
                <a:spcPts val="0"/>
              </a:spcBef>
              <a:spcAft>
                <a:spcPts val="0"/>
              </a:spcAft>
              <a:buSzPts val="750"/>
              <a:buFont typeface="Proxima Nova"/>
              <a:buChar char="●"/>
            </a:pPr>
            <a:r>
              <a:rPr lang="en" sz="750">
                <a:latin typeface="Proxima Nova"/>
                <a:ea typeface="Proxima Nova"/>
                <a:cs typeface="Proxima Nova"/>
                <a:sym typeface="Proxima Nova"/>
              </a:rPr>
              <a:t>The regression results suggest that increases in </a:t>
            </a:r>
            <a:r>
              <a:rPr b="1" i="1" lang="en" sz="750">
                <a:latin typeface="Proxima Nova"/>
                <a:ea typeface="Proxima Nova"/>
                <a:cs typeface="Proxima Nova"/>
                <a:sym typeface="Proxima Nova"/>
              </a:rPr>
              <a:t>Food Household Consumption</a:t>
            </a:r>
            <a:r>
              <a:rPr lang="en" sz="750">
                <a:latin typeface="Proxima Nova"/>
                <a:ea typeface="Proxima Nova"/>
                <a:cs typeface="Proxima Nova"/>
                <a:sym typeface="Proxima Nova"/>
              </a:rPr>
              <a:t> and </a:t>
            </a:r>
            <a:r>
              <a:rPr b="1" i="1" lang="en" sz="750">
                <a:latin typeface="Proxima Nova"/>
                <a:ea typeface="Proxima Nova"/>
                <a:cs typeface="Proxima Nova"/>
                <a:sym typeface="Proxima Nova"/>
              </a:rPr>
              <a:t>Rice Cultivation</a:t>
            </a:r>
            <a:r>
              <a:rPr lang="en" sz="750">
                <a:latin typeface="Proxima Nova"/>
                <a:ea typeface="Proxima Nova"/>
                <a:cs typeface="Proxima Nova"/>
                <a:sym typeface="Proxima Nova"/>
              </a:rPr>
              <a:t> are associated with decreases in the rise in the yearly average temperature in France within the context of your dataset. However, any real-world implications should be interpreted cautiously and within the broader context of climate science.</a:t>
            </a:r>
            <a:endParaRPr sz="750">
              <a:latin typeface="Proxima Nova"/>
              <a:ea typeface="Proxima Nova"/>
              <a:cs typeface="Proxima Nova"/>
              <a:sym typeface="Proxima Nova"/>
            </a:endParaRPr>
          </a:p>
          <a:p>
            <a:pPr indent="-276225" lvl="0" marL="457200" rtl="0" algn="l">
              <a:spcBef>
                <a:spcPts val="0"/>
              </a:spcBef>
              <a:spcAft>
                <a:spcPts val="0"/>
              </a:spcAft>
              <a:buSzPts val="750"/>
              <a:buFont typeface="Proxima Nova"/>
              <a:buChar char="●"/>
            </a:pPr>
            <a:r>
              <a:rPr lang="en" sz="750">
                <a:latin typeface="Proxima Nova"/>
                <a:ea typeface="Proxima Nova"/>
                <a:cs typeface="Proxima Nova"/>
                <a:sym typeface="Proxima Nova"/>
              </a:rPr>
              <a:t>This appears </a:t>
            </a:r>
            <a:r>
              <a:rPr lang="en" sz="750">
                <a:latin typeface="Proxima Nova"/>
                <a:ea typeface="Proxima Nova"/>
                <a:cs typeface="Proxima Nova"/>
                <a:sym typeface="Proxima Nova"/>
              </a:rPr>
              <a:t>counterintuitive</a:t>
            </a:r>
            <a:r>
              <a:rPr lang="en" sz="750">
                <a:latin typeface="Proxima Nova"/>
                <a:ea typeface="Proxima Nova"/>
                <a:cs typeface="Proxima Nova"/>
                <a:sym typeface="Proxima Nova"/>
              </a:rPr>
              <a:t> as one might expect that increasing </a:t>
            </a:r>
            <a:r>
              <a:rPr b="1" i="1" lang="en" sz="750">
                <a:latin typeface="Proxima Nova"/>
                <a:ea typeface="Proxima Nova"/>
                <a:cs typeface="Proxima Nova"/>
                <a:sym typeface="Proxima Nova"/>
              </a:rPr>
              <a:t>Rice Cultivation </a:t>
            </a:r>
            <a:r>
              <a:rPr lang="en" sz="750">
                <a:latin typeface="Proxima Nova"/>
                <a:ea typeface="Proxima Nova"/>
                <a:cs typeface="Proxima Nova"/>
                <a:sym typeface="Proxima Nova"/>
              </a:rPr>
              <a:t>and </a:t>
            </a:r>
            <a:r>
              <a:rPr b="1" i="1" lang="en" sz="750">
                <a:latin typeface="Proxima Nova"/>
                <a:ea typeface="Proxima Nova"/>
                <a:cs typeface="Proxima Nova"/>
                <a:sym typeface="Proxima Nova"/>
              </a:rPr>
              <a:t>Food Household Consumption</a:t>
            </a:r>
            <a:r>
              <a:rPr lang="en" sz="750">
                <a:latin typeface="Proxima Nova"/>
                <a:ea typeface="Proxima Nova"/>
                <a:cs typeface="Proxima Nova"/>
                <a:sym typeface="Proxima Nova"/>
              </a:rPr>
              <a:t> would increase CO2 emissions which would in turn cause average temperatures rises to increase. However, the unique agricultural and consumption practices in France may offer some insights into these findings.</a:t>
            </a:r>
            <a:endParaRPr sz="750">
              <a:latin typeface="Proxima Nova"/>
              <a:ea typeface="Proxima Nova"/>
              <a:cs typeface="Proxima Nova"/>
              <a:sym typeface="Proxima Nova"/>
            </a:endParaRPr>
          </a:p>
          <a:p>
            <a:pPr indent="-276225" lvl="0" marL="457200" rtl="0" algn="l">
              <a:spcBef>
                <a:spcPts val="0"/>
              </a:spcBef>
              <a:spcAft>
                <a:spcPts val="0"/>
              </a:spcAft>
              <a:buSzPts val="750"/>
              <a:buFont typeface="Proxima Nova"/>
              <a:buChar char="●"/>
            </a:pPr>
            <a:r>
              <a:rPr lang="en" sz="750">
                <a:latin typeface="Proxima Nova"/>
                <a:ea typeface="Proxima Nova"/>
                <a:cs typeface="Proxima Nova"/>
                <a:sym typeface="Proxima Nova"/>
              </a:rPr>
              <a:t>One possible explanation lies in the way rice is cultivated and how </a:t>
            </a:r>
            <a:r>
              <a:rPr b="1" i="1" lang="en" sz="750">
                <a:latin typeface="Proxima Nova"/>
                <a:ea typeface="Proxima Nova"/>
                <a:cs typeface="Proxima Nova"/>
                <a:sym typeface="Proxima Nova"/>
              </a:rPr>
              <a:t>Food Household Consumptio</a:t>
            </a:r>
            <a:r>
              <a:rPr lang="en" sz="750">
                <a:latin typeface="Proxima Nova"/>
                <a:ea typeface="Proxima Nova"/>
                <a:cs typeface="Proxima Nova"/>
                <a:sym typeface="Proxima Nova"/>
              </a:rPr>
              <a:t>n are in France.</a:t>
            </a:r>
            <a:endParaRPr sz="750">
              <a:latin typeface="Proxima Nova"/>
              <a:ea typeface="Proxima Nova"/>
              <a:cs typeface="Proxima Nova"/>
              <a:sym typeface="Proxima Nova"/>
            </a:endParaRPr>
          </a:p>
          <a:p>
            <a:pPr indent="-276225" lvl="0" marL="457200" rtl="0" algn="l">
              <a:spcBef>
                <a:spcPts val="0"/>
              </a:spcBef>
              <a:spcAft>
                <a:spcPts val="0"/>
              </a:spcAft>
              <a:buSzPts val="750"/>
              <a:buFont typeface="Proxima Nova"/>
              <a:buChar char="●"/>
            </a:pPr>
            <a:r>
              <a:rPr lang="en" sz="750">
                <a:latin typeface="Proxima Nova"/>
                <a:ea typeface="Proxima Nova"/>
                <a:cs typeface="Proxima Nova"/>
                <a:sym typeface="Proxima Nova"/>
              </a:rPr>
              <a:t>Most of the rice cultivated in France originates from the Camargue Region. In 2021, rice cultivation covered an area of 11,800 hectares, producing around 70,000 tons of rice (a figure which has been rising over the years). There are close to 200 rice farmers operating in the area, 90% of which dedicated to the cultivation of PGI Camargue Rice. The rice is produced both conventionally and organically, with as much as 25% of the area devoted to organic agriculture. The farmers are committed to the 'Rice Farmers Charter for Environmental Protection and Production Quality', emphasizing sustainable practices.</a:t>
            </a:r>
            <a:endParaRPr sz="750">
              <a:latin typeface="Proxima Nova"/>
              <a:ea typeface="Proxima Nova"/>
              <a:cs typeface="Proxima Nova"/>
              <a:sym typeface="Proxima Nova"/>
            </a:endParaRPr>
          </a:p>
          <a:p>
            <a:pPr indent="-276225" lvl="0" marL="457200" rtl="0" algn="l">
              <a:spcBef>
                <a:spcPts val="0"/>
              </a:spcBef>
              <a:spcAft>
                <a:spcPts val="0"/>
              </a:spcAft>
              <a:buSzPts val="750"/>
              <a:buFont typeface="Proxima Nova"/>
              <a:buChar char="●"/>
            </a:pPr>
            <a:r>
              <a:rPr lang="en" sz="750">
                <a:latin typeface="Proxima Nova"/>
                <a:ea typeface="Proxima Nova"/>
                <a:cs typeface="Proxima Nova"/>
                <a:sym typeface="Proxima Nova"/>
              </a:rPr>
              <a:t>Similarly, the emissions from</a:t>
            </a:r>
            <a:r>
              <a:rPr b="1" i="1" lang="en" sz="750">
                <a:latin typeface="Proxima Nova"/>
                <a:ea typeface="Proxima Nova"/>
                <a:cs typeface="Proxima Nova"/>
                <a:sym typeface="Proxima Nova"/>
              </a:rPr>
              <a:t> Food Household Consumption</a:t>
            </a:r>
            <a:r>
              <a:rPr lang="en" sz="750">
                <a:latin typeface="Proxima Nova"/>
                <a:ea typeface="Proxima Nova"/>
                <a:cs typeface="Proxima Nova"/>
                <a:sym typeface="Proxima Nova"/>
              </a:rPr>
              <a:t> have been decreasing over the years, despite a rising population. This trend points towards improved and sustainable practices in food consumption. Households are likely adopting more environmentally friendly habits, such as reducing food waste, choosing sustainable products, and supporting local produce.</a:t>
            </a:r>
            <a:endParaRPr sz="750">
              <a:latin typeface="Proxima Nova"/>
              <a:ea typeface="Proxima Nova"/>
              <a:cs typeface="Proxima Nova"/>
              <a:sym typeface="Proxima Nova"/>
            </a:endParaRPr>
          </a:p>
          <a:p>
            <a:pPr indent="-276225" lvl="0" marL="457200" rtl="0" algn="l">
              <a:spcBef>
                <a:spcPts val="0"/>
              </a:spcBef>
              <a:spcAft>
                <a:spcPts val="0"/>
              </a:spcAft>
              <a:buSzPts val="750"/>
              <a:buFont typeface="Proxima Nova"/>
              <a:buChar char="●"/>
            </a:pPr>
            <a:r>
              <a:rPr lang="en" sz="750">
                <a:latin typeface="Proxima Nova"/>
                <a:ea typeface="Proxima Nova"/>
                <a:cs typeface="Proxima Nova"/>
                <a:sym typeface="Proxima Nova"/>
              </a:rPr>
              <a:t>By promoting such practices, increases in these two factors might lead to lesser increases in average temperature in France over the years. However, it is essential to approach these findings with caution and conduct further research to validate these observations; i.e. take the results with a grain of salt.</a:t>
            </a:r>
            <a:endParaRPr sz="750">
              <a:latin typeface="Proxima Nova"/>
              <a:ea typeface="Proxima Nova"/>
              <a:cs typeface="Proxima Nova"/>
              <a:sym typeface="Proxima Nova"/>
            </a:endParaRPr>
          </a:p>
          <a:p>
            <a:pPr indent="0" lvl="0" marL="0" rtl="0" algn="l">
              <a:spcBef>
                <a:spcPts val="0"/>
              </a:spcBef>
              <a:spcAft>
                <a:spcPts val="0"/>
              </a:spcAft>
              <a:buNone/>
            </a:pPr>
            <a:r>
              <a:t/>
            </a:r>
            <a:endParaRPr sz="750">
              <a:latin typeface="Proxima Nova"/>
              <a:ea typeface="Proxima Nova"/>
              <a:cs typeface="Proxima Nova"/>
              <a:sym typeface="Proxima Nova"/>
            </a:endParaRPr>
          </a:p>
          <a:p>
            <a:pPr indent="0" lvl="0" marL="0" rtl="0" algn="l">
              <a:spcBef>
                <a:spcPts val="0"/>
              </a:spcBef>
              <a:spcAft>
                <a:spcPts val="0"/>
              </a:spcAft>
              <a:buNone/>
            </a:pPr>
            <a:r>
              <a:rPr lang="en" sz="750">
                <a:latin typeface="Proxima Nova"/>
                <a:ea typeface="Proxima Nova"/>
                <a:cs typeface="Proxima Nova"/>
                <a:sym typeface="Proxima Nova"/>
              </a:rPr>
              <a:t>Based on the results however, the recommendations are:</a:t>
            </a:r>
            <a:endParaRPr sz="750">
              <a:latin typeface="Proxima Nova"/>
              <a:ea typeface="Proxima Nova"/>
              <a:cs typeface="Proxima Nova"/>
              <a:sym typeface="Proxima Nova"/>
            </a:endParaRPr>
          </a:p>
          <a:p>
            <a:pPr indent="0" lvl="0" marL="0" rtl="0" algn="l">
              <a:spcBef>
                <a:spcPts val="0"/>
              </a:spcBef>
              <a:spcAft>
                <a:spcPts val="0"/>
              </a:spcAft>
              <a:buNone/>
            </a:pPr>
            <a:r>
              <a:t/>
            </a:r>
            <a:endParaRPr b="1" sz="750" u="sng">
              <a:latin typeface="Proxima Nova"/>
              <a:ea typeface="Proxima Nova"/>
              <a:cs typeface="Proxima Nova"/>
              <a:sym typeface="Proxima Nova"/>
            </a:endParaRPr>
          </a:p>
          <a:p>
            <a:pPr indent="0" lvl="0" marL="0" rtl="0" algn="l">
              <a:spcBef>
                <a:spcPts val="0"/>
              </a:spcBef>
              <a:spcAft>
                <a:spcPts val="0"/>
              </a:spcAft>
              <a:buNone/>
            </a:pPr>
            <a:r>
              <a:rPr b="1" lang="en" sz="750" u="sng">
                <a:latin typeface="Proxima Nova"/>
                <a:ea typeface="Proxima Nova"/>
                <a:cs typeface="Proxima Nova"/>
                <a:sym typeface="Proxima Nova"/>
              </a:rPr>
              <a:t>Recommendations for Policymakers</a:t>
            </a:r>
            <a:endParaRPr b="1" sz="750" u="sng">
              <a:latin typeface="Proxima Nova"/>
              <a:ea typeface="Proxima Nova"/>
              <a:cs typeface="Proxima Nova"/>
              <a:sym typeface="Proxima Nova"/>
            </a:endParaRPr>
          </a:p>
          <a:p>
            <a:pPr indent="-276225" lvl="0" marL="457200" rtl="0" algn="l">
              <a:spcBef>
                <a:spcPts val="0"/>
              </a:spcBef>
              <a:spcAft>
                <a:spcPts val="0"/>
              </a:spcAft>
              <a:buSzPts val="750"/>
              <a:buFont typeface="Proxima Nova"/>
              <a:buChar char="●"/>
            </a:pPr>
            <a:r>
              <a:rPr b="1" lang="en" sz="750">
                <a:latin typeface="Proxima Nova"/>
                <a:ea typeface="Proxima Nova"/>
                <a:cs typeface="Proxima Nova"/>
                <a:sym typeface="Proxima Nova"/>
              </a:rPr>
              <a:t>Promote Sustainable Household Consumption:</a:t>
            </a:r>
            <a:endParaRPr b="1" sz="750">
              <a:latin typeface="Proxima Nova"/>
              <a:ea typeface="Proxima Nova"/>
              <a:cs typeface="Proxima Nova"/>
              <a:sym typeface="Proxima Nova"/>
            </a:endParaRPr>
          </a:p>
          <a:p>
            <a:pPr indent="0" lvl="0" marL="457200" rtl="0" algn="l">
              <a:spcBef>
                <a:spcPts val="0"/>
              </a:spcBef>
              <a:spcAft>
                <a:spcPts val="0"/>
              </a:spcAft>
              <a:buNone/>
            </a:pPr>
            <a:r>
              <a:rPr lang="en" sz="750">
                <a:latin typeface="Proxima Nova"/>
                <a:ea typeface="Proxima Nova"/>
                <a:cs typeface="Proxima Nova"/>
                <a:sym typeface="Proxima Nova"/>
              </a:rPr>
              <a:t>Given that increased Food Household Consumption is associated with a decrease in average temperature rises in the dataset, encourage sustainable practices in household food consumption. This includes promoting consumption of locally sourced and seasonal foods to reduce the carbon footprint</a:t>
            </a:r>
            <a:endParaRPr sz="750">
              <a:latin typeface="Proxima Nova"/>
              <a:ea typeface="Proxima Nova"/>
              <a:cs typeface="Proxima Nova"/>
              <a:sym typeface="Proxima Nova"/>
            </a:endParaRPr>
          </a:p>
          <a:p>
            <a:pPr indent="0" lvl="0" marL="457200" rtl="0" algn="l">
              <a:spcBef>
                <a:spcPts val="0"/>
              </a:spcBef>
              <a:spcAft>
                <a:spcPts val="0"/>
              </a:spcAft>
              <a:buNone/>
            </a:pPr>
            <a:r>
              <a:t/>
            </a:r>
            <a:endParaRPr sz="750">
              <a:latin typeface="Proxima Nova"/>
              <a:ea typeface="Proxima Nova"/>
              <a:cs typeface="Proxima Nova"/>
              <a:sym typeface="Proxima Nova"/>
            </a:endParaRPr>
          </a:p>
          <a:p>
            <a:pPr indent="0" lvl="0" marL="457200" rtl="0" algn="l">
              <a:spcBef>
                <a:spcPts val="0"/>
              </a:spcBef>
              <a:spcAft>
                <a:spcPts val="0"/>
              </a:spcAft>
              <a:buNone/>
            </a:pPr>
            <a:r>
              <a:rPr lang="en" sz="750">
                <a:latin typeface="Proxima Nova"/>
                <a:ea typeface="Proxima Nova"/>
                <a:cs typeface="Proxima Nova"/>
                <a:sym typeface="Proxima Nova"/>
              </a:rPr>
              <a:t>Launching public awareness campaigns to educate consumers about the environmental impacts of their food choices and encouraging them to adopt more sustainable habits is also recommended.</a:t>
            </a:r>
            <a:endParaRPr sz="750">
              <a:latin typeface="Proxima Nova"/>
              <a:ea typeface="Proxima Nova"/>
              <a:cs typeface="Proxima Nova"/>
              <a:sym typeface="Proxima Nova"/>
            </a:endParaRPr>
          </a:p>
          <a:p>
            <a:pPr indent="0" lvl="0" marL="457200" rtl="0" algn="l">
              <a:spcBef>
                <a:spcPts val="0"/>
              </a:spcBef>
              <a:spcAft>
                <a:spcPts val="0"/>
              </a:spcAft>
              <a:buNone/>
            </a:pPr>
            <a:r>
              <a:t/>
            </a:r>
            <a:endParaRPr sz="750">
              <a:latin typeface="Proxima Nova"/>
              <a:ea typeface="Proxima Nova"/>
              <a:cs typeface="Proxima Nova"/>
              <a:sym typeface="Proxima Nova"/>
            </a:endParaRPr>
          </a:p>
          <a:p>
            <a:pPr indent="-276225" lvl="0" marL="457200" rtl="0" algn="l">
              <a:spcBef>
                <a:spcPts val="0"/>
              </a:spcBef>
              <a:spcAft>
                <a:spcPts val="0"/>
              </a:spcAft>
              <a:buSzPts val="750"/>
              <a:buFont typeface="Proxima Nova"/>
              <a:buChar char="●"/>
            </a:pPr>
            <a:r>
              <a:rPr b="1" lang="en" sz="750">
                <a:latin typeface="Proxima Nova"/>
                <a:ea typeface="Proxima Nova"/>
                <a:cs typeface="Proxima Nova"/>
                <a:sym typeface="Proxima Nova"/>
              </a:rPr>
              <a:t>Support Eco-friendly Rice Cultivation:</a:t>
            </a:r>
            <a:endParaRPr b="1" sz="750">
              <a:latin typeface="Proxima Nova"/>
              <a:ea typeface="Proxima Nova"/>
              <a:cs typeface="Proxima Nova"/>
              <a:sym typeface="Proxima Nova"/>
            </a:endParaRPr>
          </a:p>
          <a:p>
            <a:pPr indent="0" lvl="0" marL="457200" rtl="0" algn="l">
              <a:spcBef>
                <a:spcPts val="0"/>
              </a:spcBef>
              <a:spcAft>
                <a:spcPts val="0"/>
              </a:spcAft>
              <a:buNone/>
            </a:pPr>
            <a:r>
              <a:rPr lang="en" sz="750">
                <a:latin typeface="Proxima Nova"/>
                <a:ea typeface="Proxima Nova"/>
                <a:cs typeface="Proxima Nova"/>
                <a:sym typeface="Proxima Nova"/>
              </a:rPr>
              <a:t>Since Rice Cultivation is also negatively associated with average temperature rises, policies that support eco-friendly rice farming techniques could be beneficial. Consider encouraging the adoption of System of Rice Intensification (SRI) methods, which use less water and reduce methane emissions.</a:t>
            </a:r>
            <a:endParaRPr sz="750">
              <a:latin typeface="Proxima Nova"/>
              <a:ea typeface="Proxima Nova"/>
              <a:cs typeface="Proxima Nova"/>
              <a:sym typeface="Proxima Nova"/>
            </a:endParaRPr>
          </a:p>
          <a:p>
            <a:pPr indent="0" lvl="0" marL="457200" rtl="0" algn="l">
              <a:spcBef>
                <a:spcPts val="0"/>
              </a:spcBef>
              <a:spcAft>
                <a:spcPts val="0"/>
              </a:spcAft>
              <a:buNone/>
            </a:pPr>
            <a:r>
              <a:t/>
            </a:r>
            <a:endParaRPr sz="750">
              <a:latin typeface="Proxima Nova"/>
              <a:ea typeface="Proxima Nova"/>
              <a:cs typeface="Proxima Nova"/>
              <a:sym typeface="Proxima Nova"/>
            </a:endParaRPr>
          </a:p>
          <a:p>
            <a:pPr indent="-276225" lvl="0" marL="457200" rtl="0" algn="l">
              <a:spcBef>
                <a:spcPts val="0"/>
              </a:spcBef>
              <a:spcAft>
                <a:spcPts val="0"/>
              </a:spcAft>
              <a:buSzPts val="750"/>
              <a:buFont typeface="Proxima Nova"/>
              <a:buChar char="●"/>
            </a:pPr>
            <a:r>
              <a:rPr b="1" lang="en" sz="750">
                <a:latin typeface="Proxima Nova"/>
                <a:ea typeface="Proxima Nova"/>
                <a:cs typeface="Proxima Nova"/>
                <a:sym typeface="Proxima Nova"/>
              </a:rPr>
              <a:t>Further Research:</a:t>
            </a:r>
            <a:endParaRPr sz="750">
              <a:latin typeface="Proxima Nova"/>
              <a:ea typeface="Proxima Nova"/>
              <a:cs typeface="Proxima Nova"/>
              <a:sym typeface="Proxima Nova"/>
            </a:endParaRPr>
          </a:p>
          <a:p>
            <a:pPr indent="0" lvl="0" marL="457200" rtl="0" algn="l">
              <a:spcBef>
                <a:spcPts val="0"/>
              </a:spcBef>
              <a:spcAft>
                <a:spcPts val="0"/>
              </a:spcAft>
              <a:buNone/>
            </a:pPr>
            <a:r>
              <a:rPr lang="en" sz="750">
                <a:latin typeface="Proxima Nova"/>
                <a:ea typeface="Proxima Nova"/>
                <a:cs typeface="Proxima Nova"/>
                <a:sym typeface="Proxima Nova"/>
              </a:rPr>
              <a:t>Extend the research to other countries within the same region to see if similar patterns can be uncovered. This will help in understanding whether these findings are unique to France or if they can be observed more broadly.</a:t>
            </a:r>
            <a:endParaRPr sz="750">
              <a:latin typeface="Proxima Nova"/>
              <a:ea typeface="Proxima Nova"/>
              <a:cs typeface="Proxima Nova"/>
              <a:sym typeface="Proxima Nova"/>
            </a:endParaRPr>
          </a:p>
          <a:p>
            <a:pPr indent="0" lvl="0" marL="457200" rtl="0" algn="l">
              <a:spcBef>
                <a:spcPts val="0"/>
              </a:spcBef>
              <a:spcAft>
                <a:spcPts val="0"/>
              </a:spcAft>
              <a:buNone/>
            </a:pPr>
            <a:r>
              <a:rPr lang="en" sz="750">
                <a:latin typeface="Proxima Nova"/>
                <a:ea typeface="Proxima Nova"/>
                <a:cs typeface="Proxima Nova"/>
                <a:sym typeface="Proxima Nova"/>
              </a:rPr>
              <a:t>Use more powerful regression techniques to better address multicollinearity (such as Principal Component Analysis) and test out additional models.</a:t>
            </a:r>
            <a:endParaRPr sz="750">
              <a:latin typeface="Proxima Nova"/>
              <a:ea typeface="Proxima Nova"/>
              <a:cs typeface="Proxima Nova"/>
              <a:sym typeface="Proxima Nova"/>
            </a:endParaRPr>
          </a:p>
          <a:p>
            <a:pPr indent="0" lvl="0" marL="457200" rtl="0" algn="l">
              <a:spcBef>
                <a:spcPts val="0"/>
              </a:spcBef>
              <a:spcAft>
                <a:spcPts val="0"/>
              </a:spcAft>
              <a:buNone/>
            </a:pPr>
            <a:r>
              <a:rPr lang="en" sz="750">
                <a:latin typeface="Proxima Nova"/>
                <a:ea typeface="Proxima Nova"/>
                <a:cs typeface="Proxima Nova"/>
                <a:sym typeface="Proxima Nova"/>
              </a:rPr>
              <a:t>Ensure continuous data collection and analysis to refine policies based on real-world outcomes, ensuring they remain effective and relevant over time.</a:t>
            </a:r>
            <a:endParaRPr sz="750">
              <a:latin typeface="Proxima Nova"/>
              <a:ea typeface="Proxima Nova"/>
              <a:cs typeface="Proxima Nova"/>
              <a:sym typeface="Proxima Nova"/>
            </a:endParaRPr>
          </a:p>
          <a:p>
            <a:pPr indent="0" lvl="0" marL="0" rtl="0" algn="l">
              <a:spcBef>
                <a:spcPts val="0"/>
              </a:spcBef>
              <a:spcAft>
                <a:spcPts val="0"/>
              </a:spcAft>
              <a:buNone/>
            </a:pPr>
            <a:r>
              <a:t/>
            </a:r>
            <a:endParaRPr sz="750">
              <a:latin typeface="Proxima Nova"/>
              <a:ea typeface="Proxima Nova"/>
              <a:cs typeface="Proxima Nova"/>
              <a:sym typeface="Proxima Nova"/>
            </a:endParaRPr>
          </a:p>
          <a:p>
            <a:pPr indent="0" lvl="0" marL="0" rtl="0" algn="l">
              <a:spcBef>
                <a:spcPts val="0"/>
              </a:spcBef>
              <a:spcAft>
                <a:spcPts val="0"/>
              </a:spcAft>
              <a:buNone/>
            </a:pPr>
            <a:r>
              <a:rPr b="1" lang="en" sz="750" u="sng">
                <a:latin typeface="Proxima Nova"/>
                <a:ea typeface="Proxima Nova"/>
                <a:cs typeface="Proxima Nova"/>
                <a:sym typeface="Proxima Nova"/>
              </a:rPr>
              <a:t>Conclusion:</a:t>
            </a:r>
            <a:endParaRPr b="1" sz="750" u="sng">
              <a:latin typeface="Proxima Nova"/>
              <a:ea typeface="Proxima Nova"/>
              <a:cs typeface="Proxima Nova"/>
              <a:sym typeface="Proxima Nova"/>
            </a:endParaRPr>
          </a:p>
          <a:p>
            <a:pPr indent="0" lvl="0" marL="0" rtl="0" algn="l">
              <a:spcBef>
                <a:spcPts val="0"/>
              </a:spcBef>
              <a:spcAft>
                <a:spcPts val="0"/>
              </a:spcAft>
              <a:buNone/>
            </a:pPr>
            <a:r>
              <a:rPr lang="en" sz="750">
                <a:latin typeface="Proxima Nova"/>
                <a:ea typeface="Proxima Nova"/>
                <a:cs typeface="Proxima Nova"/>
                <a:sym typeface="Proxima Nova"/>
              </a:rPr>
              <a:t>These recommendations aim to leverage the insights from your regression analysis to promote sustainable practices and effective climate action policies. By integrating these findings into policy decisions, policymakers can contribute to both climate mitigation and sustainable development. However, the results should still be taken with a grain of salt, and further research is essential to fully understand the broader implications.</a:t>
            </a:r>
            <a:endParaRPr sz="750">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0" name="Google Shape;270;p34"/>
          <p:cNvPicPr preferRelativeResize="0"/>
          <p:nvPr/>
        </p:nvPicPr>
        <p:blipFill>
          <a:blip r:embed="rId3">
            <a:alphaModFix/>
          </a:blip>
          <a:stretch>
            <a:fillRect/>
          </a:stretch>
        </p:blipFill>
        <p:spPr>
          <a:xfrm>
            <a:off x="0" y="0"/>
            <a:ext cx="9144000" cy="5145932"/>
          </a:xfrm>
          <a:prstGeom prst="rect">
            <a:avLst/>
          </a:prstGeom>
          <a:noFill/>
          <a:ln>
            <a:noFill/>
          </a:ln>
        </p:spPr>
      </p:pic>
      <p:sp>
        <p:nvSpPr>
          <p:cNvPr id="271" name="Google Shape;271;p34"/>
          <p:cNvSpPr txBox="1"/>
          <p:nvPr>
            <p:ph idx="4294967295" type="title"/>
          </p:nvPr>
        </p:nvSpPr>
        <p:spPr>
          <a:xfrm>
            <a:off x="510450" y="2057400"/>
            <a:ext cx="8123100" cy="77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sz="3900"/>
              <a:t>Thank You!</a:t>
            </a:r>
            <a:endParaRPr b="1" sz="3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Exploring The Data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DATA</a:t>
            </a:r>
            <a:endParaRPr/>
          </a:p>
        </p:txBody>
      </p:sp>
      <p:sp>
        <p:nvSpPr>
          <p:cNvPr id="81" name="Google Shape;81;p16"/>
          <p:cNvSpPr txBox="1"/>
          <p:nvPr>
            <p:ph idx="1" type="body"/>
          </p:nvPr>
        </p:nvSpPr>
        <p:spPr>
          <a:xfrm>
            <a:off x="311700" y="935150"/>
            <a:ext cx="8520600" cy="3416400"/>
          </a:xfrm>
          <a:prstGeom prst="rect">
            <a:avLst/>
          </a:prstGeom>
        </p:spPr>
        <p:txBody>
          <a:bodyPr anchorCtr="0" anchor="t" bIns="91425" lIns="91425" spcFirstLastPara="1" rIns="91425" wrap="square" tIns="91425">
            <a:normAutofit fontScale="85000" lnSpcReduction="10000"/>
          </a:bodyPr>
          <a:lstStyle/>
          <a:p>
            <a:pPr indent="-304165" lvl="0" marL="457200" rtl="0" algn="l">
              <a:spcBef>
                <a:spcPts val="0"/>
              </a:spcBef>
              <a:spcAft>
                <a:spcPts val="0"/>
              </a:spcAft>
              <a:buSzPct val="100000"/>
              <a:buChar char="●"/>
            </a:pPr>
            <a:r>
              <a:rPr lang="en" sz="1400"/>
              <a:t>The data consisted of emission and temperature data has been obtained from the Food and Agriculture Organization of the United Nations' (FAO) website (Emissions CO2 eq AR5). These have been chosen to span from 1990 to 2020 (i.e. 31 years of data)</a:t>
            </a:r>
            <a:endParaRPr sz="1400"/>
          </a:p>
          <a:p>
            <a:pPr indent="-304165" lvl="0" marL="457200" rtl="0" algn="l">
              <a:spcBef>
                <a:spcPts val="0"/>
              </a:spcBef>
              <a:spcAft>
                <a:spcPts val="0"/>
              </a:spcAft>
              <a:buSzPct val="100000"/>
              <a:buChar char="●"/>
            </a:pPr>
            <a:r>
              <a:rPr lang="en" sz="1400"/>
              <a:t>Populations data has been obtained from the World bank Group's data bank. These have been matched by country and by year to the FAO data.</a:t>
            </a:r>
            <a:endParaRPr sz="1400"/>
          </a:p>
          <a:p>
            <a:pPr indent="-304165" lvl="0" marL="457200" rtl="0" algn="l">
              <a:spcBef>
                <a:spcPts val="0"/>
              </a:spcBef>
              <a:spcAft>
                <a:spcPts val="0"/>
              </a:spcAft>
              <a:buSzPct val="100000"/>
              <a:buChar char="●"/>
            </a:pPr>
            <a:r>
              <a:rPr lang="en" sz="1400"/>
              <a:t>The data was filtered for the country of interest: France and was checked for null values.</a:t>
            </a:r>
            <a:endParaRPr sz="1400"/>
          </a:p>
          <a:p>
            <a:pPr indent="-304165" lvl="0" marL="457200" rtl="0" algn="l">
              <a:spcBef>
                <a:spcPts val="0"/>
              </a:spcBef>
              <a:spcAft>
                <a:spcPts val="0"/>
              </a:spcAft>
              <a:buSzPct val="100000"/>
              <a:buChar char="●"/>
            </a:pPr>
            <a:r>
              <a:rPr lang="en" sz="1400"/>
              <a:t>Fields which had all values as zero were dropped (these include: N</a:t>
            </a:r>
            <a:r>
              <a:rPr i="1" lang="en" sz="1400"/>
              <a:t>et Forest Conversion, Fires In Organic soils </a:t>
            </a:r>
            <a:r>
              <a:rPr lang="en" sz="1400"/>
              <a:t>and</a:t>
            </a:r>
            <a:r>
              <a:rPr i="1" lang="en" sz="1400"/>
              <a:t> Fires in Humid Tropical Forests</a:t>
            </a:r>
            <a:r>
              <a:rPr lang="en" sz="1400"/>
              <a:t>).</a:t>
            </a:r>
            <a:endParaRPr sz="1400"/>
          </a:p>
          <a:p>
            <a:pPr indent="-304165" lvl="0" marL="457200" rtl="0" algn="l">
              <a:spcBef>
                <a:spcPts val="0"/>
              </a:spcBef>
              <a:spcAft>
                <a:spcPts val="0"/>
              </a:spcAft>
              <a:buSzPct val="100000"/>
              <a:buChar char="●"/>
            </a:pPr>
            <a:r>
              <a:rPr lang="en" sz="1400"/>
              <a:t>The next slides provides a view of the fields used after exclusion. The following process is followed in the next slides:</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 sz="1400"/>
              <a:t>   </a:t>
            </a:r>
            <a:endParaRPr sz="1400"/>
          </a:p>
          <a:p>
            <a:pPr indent="0" lvl="0" marL="0" rtl="0" algn="l">
              <a:spcBef>
                <a:spcPts val="1200"/>
              </a:spcBef>
              <a:spcAft>
                <a:spcPts val="1200"/>
              </a:spcAft>
              <a:buNone/>
            </a:pPr>
            <a:r>
              <a:t/>
            </a:r>
            <a:endParaRPr sz="1400"/>
          </a:p>
        </p:txBody>
      </p:sp>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3" name="Google Shape;83;p16"/>
          <p:cNvSpPr/>
          <p:nvPr/>
        </p:nvSpPr>
        <p:spPr>
          <a:xfrm>
            <a:off x="613002" y="2957409"/>
            <a:ext cx="2528400" cy="1121100"/>
          </a:xfrm>
          <a:prstGeom prst="homePlate">
            <a:avLst>
              <a:gd fmla="val 38998" name="adj"/>
            </a:avLst>
          </a:prstGeom>
          <a:solidFill>
            <a:srgbClr val="08563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Describe the variables in the dataset</a:t>
            </a:r>
            <a:endParaRPr sz="1200">
              <a:solidFill>
                <a:srgbClr val="FFFFFF"/>
              </a:solidFill>
              <a:latin typeface="Proxima Nova"/>
              <a:ea typeface="Proxima Nova"/>
              <a:cs typeface="Proxima Nova"/>
              <a:sym typeface="Proxima Nova"/>
            </a:endParaRPr>
          </a:p>
        </p:txBody>
      </p:sp>
      <p:sp>
        <p:nvSpPr>
          <p:cNvPr id="84" name="Google Shape;84;p16"/>
          <p:cNvSpPr/>
          <p:nvPr/>
        </p:nvSpPr>
        <p:spPr>
          <a:xfrm>
            <a:off x="2681871" y="2957427"/>
            <a:ext cx="2356500" cy="1121100"/>
          </a:xfrm>
          <a:prstGeom prst="chevron">
            <a:avLst>
              <a:gd fmla="val 33356" name="adj"/>
            </a:avLst>
          </a:prstGeom>
          <a:solidFill>
            <a:srgbClr val="0B713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Depict how their values change over time</a:t>
            </a:r>
            <a:endParaRPr sz="1200">
              <a:solidFill>
                <a:srgbClr val="FFFFFF"/>
              </a:solidFill>
              <a:latin typeface="Proxima Nova"/>
              <a:ea typeface="Proxima Nova"/>
              <a:cs typeface="Proxima Nova"/>
              <a:sym typeface="Proxima Nova"/>
            </a:endParaRPr>
          </a:p>
        </p:txBody>
      </p:sp>
      <p:sp>
        <p:nvSpPr>
          <p:cNvPr id="85" name="Google Shape;85;p16"/>
          <p:cNvSpPr/>
          <p:nvPr/>
        </p:nvSpPr>
        <p:spPr>
          <a:xfrm>
            <a:off x="4578839" y="2957050"/>
            <a:ext cx="2356500" cy="1121100"/>
          </a:xfrm>
          <a:prstGeom prst="chevron">
            <a:avLst>
              <a:gd fmla="val 34799" name="adj"/>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Show the relationship of each independent variable with </a:t>
            </a:r>
            <a:r>
              <a:rPr lang="en" sz="1200">
                <a:solidFill>
                  <a:srgbClr val="FFFFFF"/>
                </a:solidFill>
                <a:latin typeface="Proxima Nova"/>
                <a:ea typeface="Proxima Nova"/>
                <a:cs typeface="Proxima Nova"/>
                <a:sym typeface="Proxima Nova"/>
              </a:rPr>
              <a:t>the target variable</a:t>
            </a:r>
            <a:endParaRPr sz="1200">
              <a:solidFill>
                <a:srgbClr val="FFFFFF"/>
              </a:solidFill>
              <a:latin typeface="Proxima Nova"/>
              <a:ea typeface="Proxima Nova"/>
              <a:cs typeface="Proxima Nova"/>
              <a:sym typeface="Proxima Nova"/>
            </a:endParaRPr>
          </a:p>
        </p:txBody>
      </p:sp>
      <p:sp>
        <p:nvSpPr>
          <p:cNvPr id="86" name="Google Shape;86;p16"/>
          <p:cNvSpPr/>
          <p:nvPr/>
        </p:nvSpPr>
        <p:spPr>
          <a:xfrm>
            <a:off x="6475808" y="2957425"/>
            <a:ext cx="2356500" cy="1121100"/>
          </a:xfrm>
          <a:prstGeom prst="chevron">
            <a:avLst>
              <a:gd fmla="val 38896" name="adj"/>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Depict the correlation between all the variables</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DATA - FIELDS IN THE DATASET</a:t>
            </a:r>
            <a:endParaRPr/>
          </a:p>
        </p:txBody>
      </p:sp>
      <p:sp>
        <p:nvSpPr>
          <p:cNvPr id="92" name="Google Shape;9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aphicFrame>
        <p:nvGraphicFramePr>
          <p:cNvPr id="93" name="Google Shape;93;p17"/>
          <p:cNvGraphicFramePr/>
          <p:nvPr/>
        </p:nvGraphicFramePr>
        <p:xfrm>
          <a:off x="-12" y="951875"/>
          <a:ext cx="3000000" cy="3000000"/>
        </p:xfrm>
        <a:graphic>
          <a:graphicData uri="http://schemas.openxmlformats.org/drawingml/2006/table">
            <a:tbl>
              <a:tblPr>
                <a:solidFill>
                  <a:srgbClr val="383838"/>
                </a:solidFill>
                <a:tableStyleId>{72BE49A1-54F0-4EEF-A25B-B8CB74B65186}</a:tableStyleId>
              </a:tblPr>
              <a:tblGrid>
                <a:gridCol w="2494700"/>
                <a:gridCol w="5937800"/>
                <a:gridCol w="711500"/>
              </a:tblGrid>
              <a:tr h="127725">
                <a:tc>
                  <a:txBody>
                    <a:bodyPr/>
                    <a:lstStyle/>
                    <a:p>
                      <a:pPr indent="0" lvl="0" marL="76200" rtl="0" algn="ctr">
                        <a:spcBef>
                          <a:spcPts val="0"/>
                        </a:spcBef>
                        <a:spcAft>
                          <a:spcPts val="0"/>
                        </a:spcAft>
                        <a:buNone/>
                      </a:pPr>
                      <a:r>
                        <a:rPr b="1" lang="en" sz="900">
                          <a:latin typeface="Proxima Nova"/>
                          <a:ea typeface="Proxima Nova"/>
                          <a:cs typeface="Proxima Nova"/>
                          <a:sym typeface="Proxima Nova"/>
                        </a:rPr>
                        <a:t>Field</a:t>
                      </a:r>
                      <a:endParaRPr b="1" sz="900">
                        <a:latin typeface="Proxima Nova"/>
                        <a:ea typeface="Proxima Nova"/>
                        <a:cs typeface="Proxima Nova"/>
                        <a:sym typeface="Proxima Nova"/>
                      </a:endParaRPr>
                    </a:p>
                  </a:txBody>
                  <a:tcPr marT="57150" marB="57150" marR="57150" marL="57150" anchor="ctr">
                    <a:lnR cap="flat" cmpd="sng" w="9525">
                      <a:solidFill>
                        <a:srgbClr val="000000">
                          <a:alpha val="0"/>
                        </a:srgbClr>
                      </a:solidFill>
                      <a:prstDash val="solid"/>
                      <a:round/>
                      <a:headEnd len="sm" w="sm" type="none"/>
                      <a:tailEnd len="sm" w="sm" type="none"/>
                    </a:lnR>
                    <a:gradFill>
                      <a:gsLst>
                        <a:gs pos="0">
                          <a:srgbClr val="71BD95"/>
                        </a:gs>
                        <a:gs pos="100000">
                          <a:srgbClr val="3C6F54"/>
                        </a:gs>
                      </a:gsLst>
                      <a:path path="circle">
                        <a:fillToRect b="50%" l="50%" r="50%" t="50%"/>
                      </a:path>
                      <a:tileRect/>
                    </a:gradFill>
                  </a:tcPr>
                </a:tc>
                <a:tc>
                  <a:txBody>
                    <a:bodyPr/>
                    <a:lstStyle/>
                    <a:p>
                      <a:pPr indent="0" lvl="0" marL="76200" rtl="0" algn="ctr">
                        <a:spcBef>
                          <a:spcPts val="0"/>
                        </a:spcBef>
                        <a:spcAft>
                          <a:spcPts val="0"/>
                        </a:spcAft>
                        <a:buNone/>
                      </a:pPr>
                      <a:r>
                        <a:rPr b="1" lang="en" sz="900">
                          <a:latin typeface="Proxima Nova"/>
                          <a:ea typeface="Proxima Nova"/>
                          <a:cs typeface="Proxima Nova"/>
                          <a:sym typeface="Proxima Nova"/>
                        </a:rPr>
                        <a:t>Description</a:t>
                      </a:r>
                      <a:endParaRPr b="1" sz="900">
                        <a:latin typeface="Proxima Nova"/>
                        <a:ea typeface="Proxima Nova"/>
                        <a:cs typeface="Proxima Nova"/>
                        <a:sym typeface="Proxima Nova"/>
                      </a:endParaRPr>
                    </a:p>
                  </a:txBody>
                  <a:tcPr marT="57150" marB="5715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71BD95"/>
                        </a:gs>
                        <a:gs pos="100000">
                          <a:srgbClr val="3C6F54"/>
                        </a:gs>
                      </a:gsLst>
                      <a:path path="circle">
                        <a:fillToRect b="50%" l="50%" r="50%" t="50%"/>
                      </a:path>
                      <a:tileRect/>
                    </a:gradFill>
                  </a:tcPr>
                </a:tc>
                <a:tc>
                  <a:txBody>
                    <a:bodyPr/>
                    <a:lstStyle/>
                    <a:p>
                      <a:pPr indent="0" lvl="0" marL="76200" rtl="0" algn="ctr">
                        <a:spcBef>
                          <a:spcPts val="0"/>
                        </a:spcBef>
                        <a:spcAft>
                          <a:spcPts val="0"/>
                        </a:spcAft>
                        <a:buNone/>
                      </a:pPr>
                      <a:r>
                        <a:rPr b="1" lang="en" sz="900">
                          <a:latin typeface="Proxima Nova"/>
                          <a:ea typeface="Proxima Nova"/>
                          <a:cs typeface="Proxima Nova"/>
                          <a:sym typeface="Proxima Nova"/>
                        </a:rPr>
                        <a:t>Units</a:t>
                      </a:r>
                      <a:endParaRPr b="1" sz="900">
                        <a:latin typeface="Proxima Nova"/>
                        <a:ea typeface="Proxima Nova"/>
                        <a:cs typeface="Proxima Nova"/>
                        <a:sym typeface="Proxima Nova"/>
                      </a:endParaRPr>
                    </a:p>
                  </a:txBody>
                  <a:tcPr marT="57150" marB="57150" marR="57150" marL="57150" anchor="ctr">
                    <a:lnL cap="flat" cmpd="sng" w="9525">
                      <a:solidFill>
                        <a:srgbClr val="000000">
                          <a:alpha val="0"/>
                        </a:srgbClr>
                      </a:solidFill>
                      <a:prstDash val="solid"/>
                      <a:round/>
                      <a:headEnd len="sm" w="sm" type="none"/>
                      <a:tailEnd len="sm" w="sm" type="none"/>
                    </a:lnL>
                    <a:gradFill>
                      <a:gsLst>
                        <a:gs pos="0">
                          <a:srgbClr val="71BD95"/>
                        </a:gs>
                        <a:gs pos="100000">
                          <a:srgbClr val="3C6F54"/>
                        </a:gs>
                      </a:gsLst>
                      <a:path path="circle">
                        <a:fillToRect b="50%" l="50%" r="50%" t="50%"/>
                      </a:path>
                      <a:tileRect/>
                    </a:gradFill>
                  </a:tcPr>
                </a:tc>
              </a:tr>
              <a:tr h="2366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Agrifood Systems Waste Disposal</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Emissions from waste disposal in the agrifood system</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lnT cap="flat" cmpd="sng" w="9525">
                      <a:solidFill>
                        <a:srgbClr val="000000">
                          <a:alpha val="0"/>
                        </a:srgbClr>
                      </a:solidFill>
                      <a:prstDash val="solid"/>
                      <a:round/>
                      <a:headEnd len="sm" w="sm" type="none"/>
                      <a:tailEnd len="sm" w="sm" type="none"/>
                    </a:lnT>
                  </a:tcP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kt CO</a:t>
                      </a:r>
                      <a:r>
                        <a:rPr baseline="-25000" lang="en" sz="900">
                          <a:solidFill>
                            <a:srgbClr val="E3E3E3"/>
                          </a:solidFill>
                          <a:highlight>
                            <a:srgbClr val="383838"/>
                          </a:highlight>
                          <a:latin typeface="Proxima Nova"/>
                          <a:ea typeface="Proxima Nova"/>
                          <a:cs typeface="Proxima Nova"/>
                          <a:sym typeface="Proxima Nova"/>
                        </a:rPr>
                        <a:t>2</a:t>
                      </a:r>
                      <a:endParaRPr baseline="-25000"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366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Area</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lnB cap="flat" cmpd="sng" w="9525">
                      <a:solidFill>
                        <a:schemeClr val="lt2"/>
                      </a:solidFill>
                      <a:prstDash val="solid"/>
                      <a:round/>
                      <a:headEnd len="sm" w="sm" type="none"/>
                      <a:tailEnd len="sm" w="sm" type="none"/>
                    </a:lnB>
                  </a:tcP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Country/Region for which data is applicable</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lnB cap="flat" cmpd="sng" w="9525">
                      <a:solidFill>
                        <a:schemeClr val="lt2"/>
                      </a:solidFill>
                      <a:prstDash val="solid"/>
                      <a:round/>
                      <a:headEnd len="sm" w="sm" type="none"/>
                      <a:tailEnd len="sm" w="sm" type="none"/>
                    </a:lnB>
                  </a:tcP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N/A</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lnB cap="flat" cmpd="sng" w="9525">
                      <a:solidFill>
                        <a:schemeClr val="lt2"/>
                      </a:solidFill>
                      <a:prstDash val="solid"/>
                      <a:round/>
                      <a:headEnd len="sm" w="sm" type="none"/>
                      <a:tailEnd len="sm" w="sm" type="none"/>
                    </a:lnB>
                  </a:tcPr>
                </a:tc>
              </a:tr>
              <a:tr h="236675">
                <a:tc>
                  <a:txBody>
                    <a:bodyPr/>
                    <a:lstStyle/>
                    <a:p>
                      <a:pPr indent="0" lvl="0" marL="76200" rtl="0" algn="l">
                        <a:spcBef>
                          <a:spcPts val="0"/>
                        </a:spcBef>
                        <a:spcAft>
                          <a:spcPts val="0"/>
                        </a:spcAft>
                        <a:buNone/>
                      </a:pPr>
                      <a:r>
                        <a:rPr lang="en" sz="900">
                          <a:solidFill>
                            <a:schemeClr val="lt2"/>
                          </a:solidFill>
                          <a:highlight>
                            <a:srgbClr val="383838"/>
                          </a:highlight>
                          <a:latin typeface="Proxima Nova"/>
                          <a:ea typeface="Proxima Nova"/>
                          <a:cs typeface="Proxima Nova"/>
                          <a:sym typeface="Proxima Nova"/>
                        </a:rPr>
                        <a:t>Average Temperature °C</a:t>
                      </a:r>
                      <a:endParaRPr sz="900">
                        <a:solidFill>
                          <a:schemeClr val="lt2"/>
                        </a:solidFill>
                        <a:highlight>
                          <a:srgbClr val="383838"/>
                        </a:highlight>
                        <a:latin typeface="Proxima Nova"/>
                        <a:ea typeface="Proxima Nova"/>
                        <a:cs typeface="Proxima Nova"/>
                        <a:sym typeface="Proxima Nova"/>
                      </a:endParaRPr>
                    </a:p>
                  </a:txBody>
                  <a:tcPr marT="57150" marB="57150" marR="57150" marL="5715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76200" rtl="0" algn="l">
                        <a:spcBef>
                          <a:spcPts val="0"/>
                        </a:spcBef>
                        <a:spcAft>
                          <a:spcPts val="0"/>
                        </a:spcAft>
                        <a:buNone/>
                      </a:pPr>
                      <a:r>
                        <a:rPr lang="en" sz="900">
                          <a:solidFill>
                            <a:schemeClr val="lt2"/>
                          </a:solidFill>
                          <a:highlight>
                            <a:srgbClr val="383838"/>
                          </a:highlight>
                          <a:latin typeface="Proxima Nova"/>
                          <a:ea typeface="Proxima Nova"/>
                          <a:cs typeface="Proxima Nova"/>
                          <a:sym typeface="Proxima Nova"/>
                        </a:rPr>
                        <a:t>Average temperature rise in land temperature over the previous year</a:t>
                      </a:r>
                      <a:endParaRPr sz="900">
                        <a:solidFill>
                          <a:schemeClr val="lt2"/>
                        </a:solidFill>
                        <a:highlight>
                          <a:srgbClr val="383838"/>
                        </a:highlight>
                        <a:latin typeface="Proxima Nova"/>
                        <a:ea typeface="Proxima Nova"/>
                        <a:cs typeface="Proxima Nova"/>
                        <a:sym typeface="Proxima Nova"/>
                      </a:endParaRPr>
                    </a:p>
                  </a:txBody>
                  <a:tcPr marT="57150" marB="57150" marR="57150" marL="5715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76200" rtl="0" algn="l">
                        <a:spcBef>
                          <a:spcPts val="0"/>
                        </a:spcBef>
                        <a:spcAft>
                          <a:spcPts val="0"/>
                        </a:spcAft>
                        <a:buNone/>
                      </a:pPr>
                      <a:r>
                        <a:rPr lang="en" sz="900">
                          <a:solidFill>
                            <a:schemeClr val="lt2"/>
                          </a:solidFill>
                          <a:highlight>
                            <a:srgbClr val="383838"/>
                          </a:highlight>
                          <a:latin typeface="Proxima Nova"/>
                          <a:ea typeface="Proxima Nova"/>
                          <a:cs typeface="Proxima Nova"/>
                          <a:sym typeface="Proxima Nova"/>
                        </a:rPr>
                        <a:t>°C</a:t>
                      </a:r>
                      <a:endParaRPr sz="900">
                        <a:solidFill>
                          <a:schemeClr val="lt2"/>
                        </a:solidFill>
                        <a:highlight>
                          <a:srgbClr val="383838"/>
                        </a:highlight>
                        <a:latin typeface="Proxima Nova"/>
                        <a:ea typeface="Proxima Nova"/>
                        <a:cs typeface="Proxima Nova"/>
                        <a:sym typeface="Proxima Nova"/>
                      </a:endParaRPr>
                    </a:p>
                  </a:txBody>
                  <a:tcPr marT="57150" marB="57150" marR="57150" marL="5715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366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Crop Residues</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lnT cap="flat" cmpd="sng" w="9525">
                      <a:solidFill>
                        <a:schemeClr val="lt2"/>
                      </a:solidFill>
                      <a:prstDash val="solid"/>
                      <a:round/>
                      <a:headEnd len="sm" w="sm" type="none"/>
                      <a:tailEnd len="sm" w="sm" type="none"/>
                    </a:lnT>
                  </a:tcP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Emissions from burning or decomposing leftover plant material after crop harvesting</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lnT cap="flat" cmpd="sng" w="9525">
                      <a:solidFill>
                        <a:schemeClr val="lt2"/>
                      </a:solidFill>
                      <a:prstDash val="solid"/>
                      <a:round/>
                      <a:headEnd len="sm" w="sm" type="none"/>
                      <a:tailEnd len="sm" w="sm" type="none"/>
                    </a:lnT>
                  </a:tcP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kt CO</a:t>
                      </a:r>
                      <a:r>
                        <a:rPr baseline="-25000" lang="en" sz="900">
                          <a:solidFill>
                            <a:srgbClr val="E3E3E3"/>
                          </a:solidFill>
                          <a:highlight>
                            <a:srgbClr val="383838"/>
                          </a:highlight>
                          <a:latin typeface="Proxima Nova"/>
                          <a:ea typeface="Proxima Nova"/>
                          <a:cs typeface="Proxima Nova"/>
                          <a:sym typeface="Proxima Nova"/>
                        </a:rPr>
                        <a:t>2</a:t>
                      </a:r>
                      <a:endParaRPr baseline="-25000" sz="900">
                        <a:solidFill>
                          <a:srgbClr val="E3E3E3"/>
                        </a:solidFill>
                        <a:highlight>
                          <a:srgbClr val="383838"/>
                        </a:highlight>
                        <a:latin typeface="Proxima Nova"/>
                        <a:ea typeface="Proxima Nova"/>
                        <a:cs typeface="Proxima Nova"/>
                        <a:sym typeface="Proxima Nova"/>
                      </a:endParaRPr>
                    </a:p>
                  </a:txBody>
                  <a:tcPr marT="57150" marB="57150" marR="57150" marL="57150" anchor="ctr">
                    <a:lnT cap="flat" cmpd="sng" w="9525">
                      <a:solidFill>
                        <a:schemeClr val="lt2"/>
                      </a:solidFill>
                      <a:prstDash val="solid"/>
                      <a:round/>
                      <a:headEnd len="sm" w="sm" type="none"/>
                      <a:tailEnd len="sm" w="sm" type="none"/>
                    </a:lnT>
                  </a:tcPr>
                </a:tc>
              </a:tr>
              <a:tr h="2366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Drained Organic Soils (CO2)</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Emissions from CO</a:t>
                      </a:r>
                      <a:r>
                        <a:rPr baseline="-25000" lang="en" sz="900">
                          <a:solidFill>
                            <a:srgbClr val="E3E3E3"/>
                          </a:solidFill>
                          <a:highlight>
                            <a:srgbClr val="383838"/>
                          </a:highlight>
                          <a:latin typeface="Proxima Nova"/>
                          <a:ea typeface="Proxima Nova"/>
                          <a:cs typeface="Proxima Nova"/>
                          <a:sym typeface="Proxima Nova"/>
                        </a:rPr>
                        <a:t>2</a:t>
                      </a:r>
                      <a:r>
                        <a:rPr lang="en" sz="900">
                          <a:solidFill>
                            <a:srgbClr val="E3E3E3"/>
                          </a:solidFill>
                          <a:highlight>
                            <a:srgbClr val="383838"/>
                          </a:highlight>
                          <a:latin typeface="Proxima Nova"/>
                          <a:ea typeface="Proxima Nova"/>
                          <a:cs typeface="Proxima Nova"/>
                          <a:sym typeface="Proxima Nova"/>
                        </a:rPr>
                        <a:t> released when draining organic soils</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kt CO</a:t>
                      </a:r>
                      <a:r>
                        <a:rPr baseline="-25000" lang="en" sz="900">
                          <a:solidFill>
                            <a:srgbClr val="E3E3E3"/>
                          </a:solidFill>
                          <a:highlight>
                            <a:srgbClr val="383838"/>
                          </a:highlight>
                          <a:latin typeface="Proxima Nova"/>
                          <a:ea typeface="Proxima Nova"/>
                          <a:cs typeface="Proxima Nova"/>
                          <a:sym typeface="Proxima Nova"/>
                        </a:rPr>
                        <a:t>2</a:t>
                      </a:r>
                      <a:endParaRPr baseline="-25000"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366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Fertilizers Manufacturing</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Emissions from the production of fertilizers</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kt CO</a:t>
                      </a:r>
                      <a:r>
                        <a:rPr baseline="-25000" lang="en" sz="900">
                          <a:solidFill>
                            <a:srgbClr val="E3E3E3"/>
                          </a:solidFill>
                          <a:highlight>
                            <a:srgbClr val="383838"/>
                          </a:highlight>
                          <a:latin typeface="Proxima Nova"/>
                          <a:ea typeface="Proxima Nova"/>
                          <a:cs typeface="Proxima Nova"/>
                          <a:sym typeface="Proxima Nova"/>
                        </a:rPr>
                        <a:t>2</a:t>
                      </a:r>
                      <a:endParaRPr baseline="-25000"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366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Forest Fires</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Emissions from fires in forested areas</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kt CO</a:t>
                      </a:r>
                      <a:r>
                        <a:rPr baseline="-25000" lang="en" sz="900">
                          <a:solidFill>
                            <a:srgbClr val="E3E3E3"/>
                          </a:solidFill>
                          <a:highlight>
                            <a:srgbClr val="383838"/>
                          </a:highlight>
                          <a:latin typeface="Proxima Nova"/>
                          <a:ea typeface="Proxima Nova"/>
                          <a:cs typeface="Proxima Nova"/>
                          <a:sym typeface="Proxima Nova"/>
                        </a:rPr>
                        <a:t>2</a:t>
                      </a:r>
                      <a:endParaRPr baseline="-25000"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366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Forestland</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Land covered by forests</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kt CO</a:t>
                      </a:r>
                      <a:r>
                        <a:rPr baseline="-25000" lang="en" sz="900">
                          <a:solidFill>
                            <a:srgbClr val="E3E3E3"/>
                          </a:solidFill>
                          <a:highlight>
                            <a:srgbClr val="383838"/>
                          </a:highlight>
                          <a:latin typeface="Proxima Nova"/>
                          <a:ea typeface="Proxima Nova"/>
                          <a:cs typeface="Proxima Nova"/>
                          <a:sym typeface="Proxima Nova"/>
                        </a:rPr>
                        <a:t>2</a:t>
                      </a:r>
                      <a:endParaRPr baseline="-25000"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366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Food Household Consumption</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Emissions from food consumption at the household level</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kt CO</a:t>
                      </a:r>
                      <a:r>
                        <a:rPr baseline="-25000" lang="en" sz="900">
                          <a:solidFill>
                            <a:srgbClr val="E3E3E3"/>
                          </a:solidFill>
                          <a:highlight>
                            <a:srgbClr val="383838"/>
                          </a:highlight>
                          <a:latin typeface="Proxima Nova"/>
                          <a:ea typeface="Proxima Nova"/>
                          <a:cs typeface="Proxima Nova"/>
                          <a:sym typeface="Proxima Nova"/>
                        </a:rPr>
                        <a:t>2</a:t>
                      </a:r>
                      <a:endParaRPr baseline="-25000"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366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Food Packaging</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Emissions from the production &amp; disposal of food packaging materials</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kt CO</a:t>
                      </a:r>
                      <a:r>
                        <a:rPr baseline="-25000" lang="en" sz="900">
                          <a:solidFill>
                            <a:srgbClr val="E3E3E3"/>
                          </a:solidFill>
                          <a:highlight>
                            <a:srgbClr val="383838"/>
                          </a:highlight>
                          <a:latin typeface="Proxima Nova"/>
                          <a:ea typeface="Proxima Nova"/>
                          <a:cs typeface="Proxima Nova"/>
                          <a:sym typeface="Proxima Nova"/>
                        </a:rPr>
                        <a:t>2</a:t>
                      </a:r>
                      <a:endParaRPr baseline="-25000"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366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Food Processing</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Emissions from processing food products</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kt CO</a:t>
                      </a:r>
                      <a:r>
                        <a:rPr baseline="-25000" lang="en" sz="900">
                          <a:solidFill>
                            <a:srgbClr val="E3E3E3"/>
                          </a:solidFill>
                          <a:highlight>
                            <a:srgbClr val="383838"/>
                          </a:highlight>
                          <a:latin typeface="Proxima Nova"/>
                          <a:ea typeface="Proxima Nova"/>
                          <a:cs typeface="Proxima Nova"/>
                          <a:sym typeface="Proxima Nova"/>
                        </a:rPr>
                        <a:t>2</a:t>
                      </a:r>
                      <a:endParaRPr baseline="-25000"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366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Food Retail</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Emissions from the operation of retail establishments selling food</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kt CO</a:t>
                      </a:r>
                      <a:r>
                        <a:rPr baseline="-25000" lang="en" sz="900">
                          <a:solidFill>
                            <a:srgbClr val="E3E3E3"/>
                          </a:solidFill>
                          <a:highlight>
                            <a:srgbClr val="383838"/>
                          </a:highlight>
                          <a:latin typeface="Proxima Nova"/>
                          <a:ea typeface="Proxima Nova"/>
                          <a:cs typeface="Proxima Nova"/>
                          <a:sym typeface="Proxima Nova"/>
                        </a:rPr>
                        <a:t>2</a:t>
                      </a:r>
                      <a:endParaRPr baseline="-25000"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366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Food Transport</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Emissions from transporting food products</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kt CO</a:t>
                      </a:r>
                      <a:r>
                        <a:rPr baseline="-25000" lang="en" sz="900">
                          <a:solidFill>
                            <a:srgbClr val="E3E3E3"/>
                          </a:solidFill>
                          <a:highlight>
                            <a:srgbClr val="383838"/>
                          </a:highlight>
                          <a:latin typeface="Proxima Nova"/>
                          <a:ea typeface="Proxima Nova"/>
                          <a:cs typeface="Proxima Nova"/>
                          <a:sym typeface="Proxima Nova"/>
                        </a:rPr>
                        <a:t>2</a:t>
                      </a:r>
                      <a:endParaRPr baseline="-25000"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366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IPPU</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Emissions from industrial processes &amp; product use</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kt CO</a:t>
                      </a:r>
                      <a:r>
                        <a:rPr baseline="-25000" lang="en" sz="900">
                          <a:solidFill>
                            <a:srgbClr val="E3E3E3"/>
                          </a:solidFill>
                          <a:highlight>
                            <a:srgbClr val="383838"/>
                          </a:highlight>
                          <a:latin typeface="Proxima Nova"/>
                          <a:ea typeface="Proxima Nova"/>
                          <a:cs typeface="Proxima Nova"/>
                          <a:sym typeface="Proxima Nova"/>
                        </a:rPr>
                        <a:t>2</a:t>
                      </a:r>
                      <a:endParaRPr baseline="-25000"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366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Manure Applied to Soils</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Emissions from applying animal manure to agricultural soils</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kt CO</a:t>
                      </a:r>
                      <a:r>
                        <a:rPr baseline="-25000" lang="en" sz="900">
                          <a:solidFill>
                            <a:srgbClr val="E3E3E3"/>
                          </a:solidFill>
                          <a:highlight>
                            <a:srgbClr val="383838"/>
                          </a:highlight>
                          <a:latin typeface="Proxima Nova"/>
                          <a:ea typeface="Proxima Nova"/>
                          <a:cs typeface="Proxima Nova"/>
                          <a:sym typeface="Proxima Nova"/>
                        </a:rPr>
                        <a:t>2</a:t>
                      </a:r>
                      <a:endParaRPr baseline="-25000"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366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Manure Left on Pasture</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Emissions from animal manure on pasture or grazing land</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kt CO</a:t>
                      </a:r>
                      <a:r>
                        <a:rPr baseline="-25000" lang="en" sz="900">
                          <a:solidFill>
                            <a:srgbClr val="E3E3E3"/>
                          </a:solidFill>
                          <a:highlight>
                            <a:srgbClr val="383838"/>
                          </a:highlight>
                          <a:latin typeface="Proxima Nova"/>
                          <a:ea typeface="Proxima Nova"/>
                          <a:cs typeface="Proxima Nova"/>
                          <a:sym typeface="Proxima Nova"/>
                        </a:rPr>
                        <a:t>2</a:t>
                      </a:r>
                      <a:endParaRPr baseline="-25000"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bl>
          </a:graphicData>
        </a:graphic>
      </p:graphicFrame>
      <p:sp>
        <p:nvSpPr>
          <p:cNvPr id="94" name="Google Shape;94;p17"/>
          <p:cNvSpPr txBox="1"/>
          <p:nvPr/>
        </p:nvSpPr>
        <p:spPr>
          <a:xfrm>
            <a:off x="245075" y="403175"/>
            <a:ext cx="87654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chemeClr val="accent3"/>
                </a:solidFill>
                <a:latin typeface="Proxima Nova"/>
                <a:ea typeface="Proxima Nova"/>
                <a:cs typeface="Proxima Nova"/>
                <a:sym typeface="Proxima Nova"/>
              </a:rPr>
              <a:t>The target variable is </a:t>
            </a:r>
            <a:r>
              <a:rPr b="1" i="1" lang="en" sz="1100">
                <a:solidFill>
                  <a:schemeClr val="accent3"/>
                </a:solidFill>
                <a:latin typeface="Proxima Nova"/>
                <a:ea typeface="Proxima Nova"/>
                <a:cs typeface="Proxima Nova"/>
                <a:sym typeface="Proxima Nova"/>
              </a:rPr>
              <a:t>Average Temperature °C </a:t>
            </a:r>
            <a:r>
              <a:rPr lang="en" sz="1100">
                <a:solidFill>
                  <a:schemeClr val="accent3"/>
                </a:solidFill>
                <a:latin typeface="Proxima Nova"/>
                <a:ea typeface="Proxima Nova"/>
                <a:cs typeface="Proxima Nova"/>
                <a:sym typeface="Proxima Nova"/>
              </a:rPr>
              <a:t>which is the average temperature rise in any particular country over the previous year and measured in degrees celsius.</a:t>
            </a:r>
            <a:endParaRPr sz="1100"/>
          </a:p>
        </p:txBody>
      </p:sp>
      <p:sp>
        <p:nvSpPr>
          <p:cNvPr id="95" name="Google Shape;9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graphicFrame>
        <p:nvGraphicFramePr>
          <p:cNvPr id="100" name="Google Shape;100;p18"/>
          <p:cNvGraphicFramePr/>
          <p:nvPr/>
        </p:nvGraphicFramePr>
        <p:xfrm>
          <a:off x="-12" y="818650"/>
          <a:ext cx="3000000" cy="3000000"/>
        </p:xfrm>
        <a:graphic>
          <a:graphicData uri="http://schemas.openxmlformats.org/drawingml/2006/table">
            <a:tbl>
              <a:tblPr>
                <a:solidFill>
                  <a:srgbClr val="383838"/>
                </a:solidFill>
                <a:tableStyleId>{72BE49A1-54F0-4EEF-A25B-B8CB74B65186}</a:tableStyleId>
              </a:tblPr>
              <a:tblGrid>
                <a:gridCol w="2494725"/>
                <a:gridCol w="5937800"/>
                <a:gridCol w="711475"/>
              </a:tblGrid>
              <a:tr h="252775">
                <a:tc>
                  <a:txBody>
                    <a:bodyPr/>
                    <a:lstStyle/>
                    <a:p>
                      <a:pPr indent="0" lvl="0" marL="76200" rtl="0" algn="ctr">
                        <a:spcBef>
                          <a:spcPts val="0"/>
                        </a:spcBef>
                        <a:spcAft>
                          <a:spcPts val="0"/>
                        </a:spcAft>
                        <a:buNone/>
                      </a:pPr>
                      <a:r>
                        <a:rPr b="1" lang="en" sz="900">
                          <a:solidFill>
                            <a:schemeClr val="dk1"/>
                          </a:solidFill>
                          <a:latin typeface="Proxima Nova"/>
                          <a:ea typeface="Proxima Nova"/>
                          <a:cs typeface="Proxima Nova"/>
                          <a:sym typeface="Proxima Nova"/>
                        </a:rPr>
                        <a:t>Field</a:t>
                      </a:r>
                      <a:endParaRPr b="1" sz="900">
                        <a:solidFill>
                          <a:schemeClr val="dk1"/>
                        </a:solidFill>
                        <a:latin typeface="Proxima Nova"/>
                        <a:ea typeface="Proxima Nova"/>
                        <a:cs typeface="Proxima Nova"/>
                        <a:sym typeface="Proxima Nova"/>
                      </a:endParaRPr>
                    </a:p>
                  </a:txBody>
                  <a:tcPr marT="57150" marB="57150" marR="57150" marL="57150" anchor="ctr">
                    <a:gradFill>
                      <a:gsLst>
                        <a:gs pos="0">
                          <a:srgbClr val="71BD95"/>
                        </a:gs>
                        <a:gs pos="100000">
                          <a:srgbClr val="3C6F54"/>
                        </a:gs>
                      </a:gsLst>
                      <a:path path="circle">
                        <a:fillToRect b="50%" l="50%" r="50%" t="50%"/>
                      </a:path>
                      <a:tileRect/>
                    </a:gradFill>
                  </a:tcPr>
                </a:tc>
                <a:tc>
                  <a:txBody>
                    <a:bodyPr/>
                    <a:lstStyle/>
                    <a:p>
                      <a:pPr indent="0" lvl="0" marL="76200" rtl="0" algn="ctr">
                        <a:spcBef>
                          <a:spcPts val="0"/>
                        </a:spcBef>
                        <a:spcAft>
                          <a:spcPts val="0"/>
                        </a:spcAft>
                        <a:buNone/>
                      </a:pPr>
                      <a:r>
                        <a:rPr b="1" lang="en" sz="900">
                          <a:solidFill>
                            <a:schemeClr val="dk1"/>
                          </a:solidFill>
                          <a:latin typeface="Proxima Nova"/>
                          <a:ea typeface="Proxima Nova"/>
                          <a:cs typeface="Proxima Nova"/>
                          <a:sym typeface="Proxima Nova"/>
                        </a:rPr>
                        <a:t>Description</a:t>
                      </a:r>
                      <a:endParaRPr b="1" sz="900">
                        <a:solidFill>
                          <a:schemeClr val="dk1"/>
                        </a:solidFill>
                        <a:latin typeface="Proxima Nova"/>
                        <a:ea typeface="Proxima Nova"/>
                        <a:cs typeface="Proxima Nova"/>
                        <a:sym typeface="Proxima Nova"/>
                      </a:endParaRPr>
                    </a:p>
                  </a:txBody>
                  <a:tcPr marT="57150" marB="57150" marR="57150" marL="57150" anchor="ctr">
                    <a:gradFill>
                      <a:gsLst>
                        <a:gs pos="0">
                          <a:srgbClr val="71BD95"/>
                        </a:gs>
                        <a:gs pos="100000">
                          <a:srgbClr val="3C6F54"/>
                        </a:gs>
                      </a:gsLst>
                      <a:path path="circle">
                        <a:fillToRect b="50%" l="50%" r="50%" t="50%"/>
                      </a:path>
                      <a:tileRect/>
                    </a:gradFill>
                  </a:tcPr>
                </a:tc>
                <a:tc>
                  <a:txBody>
                    <a:bodyPr/>
                    <a:lstStyle/>
                    <a:p>
                      <a:pPr indent="0" lvl="0" marL="76200" rtl="0" algn="ctr">
                        <a:spcBef>
                          <a:spcPts val="0"/>
                        </a:spcBef>
                        <a:spcAft>
                          <a:spcPts val="0"/>
                        </a:spcAft>
                        <a:buNone/>
                      </a:pPr>
                      <a:r>
                        <a:rPr b="1" lang="en" sz="900">
                          <a:solidFill>
                            <a:schemeClr val="dk1"/>
                          </a:solidFill>
                          <a:latin typeface="Proxima Nova"/>
                          <a:ea typeface="Proxima Nova"/>
                          <a:cs typeface="Proxima Nova"/>
                          <a:sym typeface="Proxima Nova"/>
                        </a:rPr>
                        <a:t>Unit</a:t>
                      </a:r>
                      <a:endParaRPr b="1" sz="900">
                        <a:solidFill>
                          <a:schemeClr val="dk1"/>
                        </a:solidFill>
                        <a:latin typeface="Proxima Nova"/>
                        <a:ea typeface="Proxima Nova"/>
                        <a:cs typeface="Proxima Nova"/>
                        <a:sym typeface="Proxima Nova"/>
                      </a:endParaRPr>
                    </a:p>
                  </a:txBody>
                  <a:tcPr marT="57150" marB="57150" marR="57150" marL="57150" anchor="ctr">
                    <a:gradFill>
                      <a:gsLst>
                        <a:gs pos="0">
                          <a:srgbClr val="71BD95"/>
                        </a:gs>
                        <a:gs pos="100000">
                          <a:srgbClr val="3C6F54"/>
                        </a:gs>
                      </a:gsLst>
                      <a:path path="circle">
                        <a:fillToRect b="50%" l="50%" r="50%" t="50%"/>
                      </a:path>
                      <a:tileRect/>
                    </a:gradFill>
                  </a:tcPr>
                </a:tc>
              </a:tr>
              <a:tr h="2527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Manure Management</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Emissions from managing and treating animal manure</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kt CO</a:t>
                      </a:r>
                      <a:r>
                        <a:rPr baseline="-25000" lang="en" sz="900">
                          <a:solidFill>
                            <a:srgbClr val="E3E3E3"/>
                          </a:solidFill>
                          <a:highlight>
                            <a:srgbClr val="383838"/>
                          </a:highlight>
                          <a:latin typeface="Proxima Nova"/>
                          <a:ea typeface="Proxima Nova"/>
                          <a:cs typeface="Proxima Nova"/>
                          <a:sym typeface="Proxima Nova"/>
                        </a:rPr>
                        <a:t>2</a:t>
                      </a:r>
                      <a:endParaRPr baseline="-25000"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527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On-farm Electricity Use</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Electricity consumption on farms</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kt CO</a:t>
                      </a:r>
                      <a:r>
                        <a:rPr baseline="-25000" lang="en" sz="900">
                          <a:solidFill>
                            <a:srgbClr val="E3E3E3"/>
                          </a:solidFill>
                          <a:highlight>
                            <a:srgbClr val="383838"/>
                          </a:highlight>
                          <a:latin typeface="Proxima Nova"/>
                          <a:ea typeface="Proxima Nova"/>
                          <a:cs typeface="Proxima Nova"/>
                          <a:sym typeface="Proxima Nova"/>
                        </a:rPr>
                        <a:t>2</a:t>
                      </a:r>
                      <a:endParaRPr baseline="-25000"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527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On-farm Energy Use</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Energy consumption on farms</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kt CO</a:t>
                      </a:r>
                      <a:r>
                        <a:rPr baseline="-25000" lang="en" sz="900">
                          <a:solidFill>
                            <a:srgbClr val="E3E3E3"/>
                          </a:solidFill>
                          <a:highlight>
                            <a:srgbClr val="383838"/>
                          </a:highlight>
                          <a:latin typeface="Proxima Nova"/>
                          <a:ea typeface="Proxima Nova"/>
                          <a:cs typeface="Proxima Nova"/>
                          <a:sym typeface="Proxima Nova"/>
                        </a:rPr>
                        <a:t>2</a:t>
                      </a:r>
                      <a:endParaRPr baseline="-25000"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527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Pesticides Manufacturing</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Emissions from the production of pesticides</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kt CO</a:t>
                      </a:r>
                      <a:r>
                        <a:rPr baseline="-25000" lang="en" sz="900">
                          <a:solidFill>
                            <a:srgbClr val="E3E3E3"/>
                          </a:solidFill>
                          <a:highlight>
                            <a:srgbClr val="383838"/>
                          </a:highlight>
                          <a:latin typeface="Proxima Nova"/>
                          <a:ea typeface="Proxima Nova"/>
                          <a:cs typeface="Proxima Nova"/>
                          <a:sym typeface="Proxima Nova"/>
                        </a:rPr>
                        <a:t>2</a:t>
                      </a:r>
                      <a:endParaRPr baseline="-25000"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527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Rice Cultivation</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Emissions from methane released during rice cultivation</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kt CO</a:t>
                      </a:r>
                      <a:r>
                        <a:rPr baseline="-25000" lang="en" sz="900">
                          <a:solidFill>
                            <a:srgbClr val="E3E3E3"/>
                          </a:solidFill>
                          <a:highlight>
                            <a:srgbClr val="383838"/>
                          </a:highlight>
                          <a:latin typeface="Proxima Nova"/>
                          <a:ea typeface="Proxima Nova"/>
                          <a:cs typeface="Proxima Nova"/>
                          <a:sym typeface="Proxima Nova"/>
                        </a:rPr>
                        <a:t>2</a:t>
                      </a:r>
                      <a:endParaRPr baseline="-25000"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527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Rural Population</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Number of people living in rural areas</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count</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527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Savanna Fires</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Emissions from fires in savanna ecosystems</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kt CO</a:t>
                      </a:r>
                      <a:r>
                        <a:rPr baseline="-25000" lang="en" sz="900">
                          <a:solidFill>
                            <a:srgbClr val="E3E3E3"/>
                          </a:solidFill>
                          <a:highlight>
                            <a:srgbClr val="383838"/>
                          </a:highlight>
                          <a:latin typeface="Proxima Nova"/>
                          <a:ea typeface="Proxima Nova"/>
                          <a:cs typeface="Proxima Nova"/>
                          <a:sym typeface="Proxima Nova"/>
                        </a:rPr>
                        <a:t>2</a:t>
                      </a:r>
                      <a:endParaRPr baseline="-25000"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527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Total Emission</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Total greenhouse gas emissions from various sources</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kt CO</a:t>
                      </a:r>
                      <a:r>
                        <a:rPr baseline="-25000" lang="en" sz="900">
                          <a:solidFill>
                            <a:srgbClr val="E3E3E3"/>
                          </a:solidFill>
                          <a:highlight>
                            <a:srgbClr val="383838"/>
                          </a:highlight>
                          <a:latin typeface="Proxima Nova"/>
                          <a:ea typeface="Proxima Nova"/>
                          <a:cs typeface="Proxima Nova"/>
                          <a:sym typeface="Proxima Nova"/>
                        </a:rPr>
                        <a:t>2</a:t>
                      </a:r>
                      <a:endParaRPr baseline="-25000"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527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Total Population - Female</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Total number of female individuals in the population</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count</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527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Total Population - Male</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Total number of male individuals in the population</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count</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527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Urban Population</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Number of people living in urban areas</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count</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r h="252775">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Year</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Year in which observation was made</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c>
                  <a:txBody>
                    <a:bodyPr/>
                    <a:lstStyle/>
                    <a:p>
                      <a:pPr indent="0" lvl="0" marL="76200" rtl="0" algn="l">
                        <a:spcBef>
                          <a:spcPts val="0"/>
                        </a:spcBef>
                        <a:spcAft>
                          <a:spcPts val="0"/>
                        </a:spcAft>
                        <a:buNone/>
                      </a:pPr>
                      <a:r>
                        <a:rPr lang="en" sz="900">
                          <a:solidFill>
                            <a:srgbClr val="E3E3E3"/>
                          </a:solidFill>
                          <a:highlight>
                            <a:srgbClr val="383838"/>
                          </a:highlight>
                          <a:latin typeface="Proxima Nova"/>
                          <a:ea typeface="Proxima Nova"/>
                          <a:cs typeface="Proxima Nova"/>
                          <a:sym typeface="Proxima Nova"/>
                        </a:rPr>
                        <a:t>N/A</a:t>
                      </a:r>
                      <a:endParaRPr sz="900">
                        <a:solidFill>
                          <a:srgbClr val="E3E3E3"/>
                        </a:solidFill>
                        <a:highlight>
                          <a:srgbClr val="383838"/>
                        </a:highlight>
                        <a:latin typeface="Proxima Nova"/>
                        <a:ea typeface="Proxima Nova"/>
                        <a:cs typeface="Proxima Nova"/>
                        <a:sym typeface="Proxima Nova"/>
                      </a:endParaRPr>
                    </a:p>
                  </a:txBody>
                  <a:tcPr marT="57150" marB="57150" marR="57150" marL="57150" anchor="ctr"/>
                </a:tc>
              </a:tr>
            </a:tbl>
          </a:graphicData>
        </a:graphic>
      </p:graphicFrame>
      <p:sp>
        <p:nvSpPr>
          <p:cNvPr id="101" name="Google Shape;101;p18"/>
          <p:cNvSpPr txBox="1"/>
          <p:nvPr/>
        </p:nvSpPr>
        <p:spPr>
          <a:xfrm>
            <a:off x="66900" y="4183875"/>
            <a:ext cx="8765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accent3"/>
                </a:solidFill>
                <a:latin typeface="Proxima Nova"/>
                <a:ea typeface="Proxima Nova"/>
                <a:cs typeface="Proxima Nova"/>
                <a:sym typeface="Proxima Nova"/>
              </a:rPr>
              <a:t>The next slides show the evolution of these variables over the period considered.</a:t>
            </a:r>
            <a:endParaRPr>
              <a:latin typeface="Proxima Nova"/>
              <a:ea typeface="Proxima Nova"/>
              <a:cs typeface="Proxima Nova"/>
              <a:sym typeface="Proxima Nova"/>
            </a:endParaRPr>
          </a:p>
        </p:txBody>
      </p:sp>
      <p:sp>
        <p:nvSpPr>
          <p:cNvPr id="102" name="Google Shape;10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3" name="Google Shape;103;p18"/>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DATA - FIELDS IN THE DATASET (continued)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72450" y="-1013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120"/>
              <a:t>EVOLUTION OF THE VARIABLES OVER TIME</a:t>
            </a:r>
            <a:endParaRPr sz="2120"/>
          </a:p>
        </p:txBody>
      </p:sp>
      <p:sp>
        <p:nvSpPr>
          <p:cNvPr id="109" name="Google Shape;109;p19"/>
          <p:cNvSpPr/>
          <p:nvPr/>
        </p:nvSpPr>
        <p:spPr>
          <a:xfrm>
            <a:off x="5546275" y="-33450"/>
            <a:ext cx="3521400" cy="498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lnSpc>
                <a:spcPct val="115000"/>
              </a:lnSpc>
              <a:spcBef>
                <a:spcPts val="600"/>
              </a:spcBef>
              <a:spcAft>
                <a:spcPts val="0"/>
              </a:spcAft>
              <a:buNone/>
            </a:pPr>
            <a:r>
              <a:t/>
            </a:r>
            <a:endParaRPr sz="800">
              <a:solidFill>
                <a:srgbClr val="E3E3E3"/>
              </a:solidFill>
              <a:highlight>
                <a:srgbClr val="383838"/>
              </a:highlight>
              <a:latin typeface="Proxima Nova"/>
              <a:ea typeface="Proxima Nova"/>
              <a:cs typeface="Proxima Nova"/>
              <a:sym typeface="Proxima Nova"/>
            </a:endParaRPr>
          </a:p>
          <a:p>
            <a:pPr indent="0" lvl="0" marL="457200" rtl="0" algn="l">
              <a:spcBef>
                <a:spcPts val="500"/>
              </a:spcBef>
              <a:spcAft>
                <a:spcPts val="0"/>
              </a:spcAft>
              <a:buNone/>
            </a:pPr>
            <a:r>
              <a:rPr b="1" lang="en" sz="800" u="sng">
                <a:latin typeface="Proxima Nova"/>
                <a:ea typeface="Proxima Nova"/>
                <a:cs typeface="Proxima Nova"/>
                <a:sym typeface="Proxima Nova"/>
              </a:rPr>
              <a:t>Observations</a:t>
            </a:r>
            <a:endParaRPr b="1" sz="800" u="sng">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lang="en" sz="800">
                <a:latin typeface="Proxima Nova"/>
                <a:ea typeface="Proxima Nova"/>
                <a:cs typeface="Proxima Nova"/>
                <a:sym typeface="Proxima Nova"/>
              </a:rPr>
              <a:t>The </a:t>
            </a:r>
            <a:r>
              <a:rPr b="1" lang="en" sz="800">
                <a:latin typeface="Proxima Nova"/>
                <a:ea typeface="Proxima Nova"/>
                <a:cs typeface="Proxima Nova"/>
                <a:sym typeface="Proxima Nova"/>
              </a:rPr>
              <a:t>average rise in temperature per year</a:t>
            </a:r>
            <a:r>
              <a:rPr lang="en" sz="800">
                <a:latin typeface="Proxima Nova"/>
                <a:ea typeface="Proxima Nova"/>
                <a:cs typeface="Proxima Nova"/>
                <a:sym typeface="Proxima Nova"/>
              </a:rPr>
              <a:t> over the period 1990 to 2020 has been increasing (i.e. temperature is rising at an </a:t>
            </a:r>
            <a:endParaRPr sz="800">
              <a:latin typeface="Proxima Nova"/>
              <a:ea typeface="Proxima Nova"/>
              <a:cs typeface="Proxima Nova"/>
              <a:sym typeface="Proxima Nova"/>
            </a:endParaRPr>
          </a:p>
          <a:p>
            <a:pPr indent="0" lvl="0" marL="457200" rtl="0" algn="l">
              <a:spcBef>
                <a:spcPts val="0"/>
              </a:spcBef>
              <a:spcAft>
                <a:spcPts val="0"/>
              </a:spcAft>
              <a:buNone/>
            </a:pPr>
            <a:r>
              <a:rPr lang="en" sz="800">
                <a:latin typeface="Proxima Nova"/>
                <a:ea typeface="Proxima Nova"/>
                <a:cs typeface="Proxima Nova"/>
                <a:sym typeface="Proxima Nova"/>
              </a:rPr>
              <a:t>increasing rate).</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b="1" i="1" lang="en" sz="800">
                <a:latin typeface="Proxima Nova"/>
                <a:ea typeface="Proxima Nova"/>
                <a:cs typeface="Proxima Nova"/>
                <a:sym typeface="Proxima Nova"/>
              </a:rPr>
              <a:t>Total emission</a:t>
            </a:r>
            <a:r>
              <a:rPr lang="en" sz="800">
                <a:latin typeface="Proxima Nova"/>
                <a:ea typeface="Proxima Nova"/>
                <a:cs typeface="Proxima Nova"/>
                <a:sym typeface="Proxima Nova"/>
              </a:rPr>
              <a:t> has been decreasing in general over the period.</a:t>
            </a:r>
            <a:endParaRPr sz="800">
              <a:latin typeface="Proxima Nova"/>
              <a:ea typeface="Proxima Nova"/>
              <a:cs typeface="Proxima Nova"/>
              <a:sym typeface="Proxima Nova"/>
            </a:endParaRPr>
          </a:p>
          <a:p>
            <a:pPr indent="0" lvl="0" marL="457200" rtl="0" algn="l">
              <a:spcBef>
                <a:spcPts val="0"/>
              </a:spcBef>
              <a:spcAft>
                <a:spcPts val="0"/>
              </a:spcAft>
              <a:buNone/>
            </a:pPr>
            <a:r>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lang="en" sz="800">
                <a:latin typeface="Proxima Nova"/>
                <a:ea typeface="Proxima Nova"/>
                <a:cs typeface="Proxima Nova"/>
                <a:sym typeface="Proxima Nova"/>
              </a:rPr>
              <a:t>The </a:t>
            </a:r>
            <a:r>
              <a:rPr b="1" i="1" lang="en" sz="800">
                <a:latin typeface="Proxima Nova"/>
                <a:ea typeface="Proxima Nova"/>
                <a:cs typeface="Proxima Nova"/>
                <a:sym typeface="Proxima Nova"/>
              </a:rPr>
              <a:t>populations of male, female</a:t>
            </a:r>
            <a:r>
              <a:rPr lang="en" sz="800">
                <a:latin typeface="Proxima Nova"/>
                <a:ea typeface="Proxima Nova"/>
                <a:cs typeface="Proxima Nova"/>
                <a:sym typeface="Proxima Nova"/>
              </a:rPr>
              <a:t> have been increasing in France, with more people seeming to choose to live in </a:t>
            </a:r>
            <a:r>
              <a:rPr i="1" lang="en" sz="800">
                <a:latin typeface="Proxima Nova"/>
                <a:ea typeface="Proxima Nova"/>
                <a:cs typeface="Proxima Nova"/>
                <a:sym typeface="Proxima Nova"/>
              </a:rPr>
              <a:t>urban </a:t>
            </a:r>
            <a:r>
              <a:rPr lang="en" sz="800">
                <a:latin typeface="Proxima Nova"/>
                <a:ea typeface="Proxima Nova"/>
                <a:cs typeface="Proxima Nova"/>
                <a:sym typeface="Proxima Nova"/>
              </a:rPr>
              <a:t>areas than </a:t>
            </a:r>
            <a:r>
              <a:rPr b="1" i="1" lang="en" sz="800">
                <a:latin typeface="Proxima Nova"/>
                <a:ea typeface="Proxima Nova"/>
                <a:cs typeface="Proxima Nova"/>
                <a:sym typeface="Proxima Nova"/>
              </a:rPr>
              <a:t>rural</a:t>
            </a:r>
            <a:r>
              <a:rPr lang="en" sz="800">
                <a:latin typeface="Proxima Nova"/>
                <a:ea typeface="Proxima Nova"/>
                <a:cs typeface="Proxima Nova"/>
                <a:sym typeface="Proxima Nova"/>
              </a:rPr>
              <a:t> areas.</a:t>
            </a:r>
            <a:endParaRPr sz="800">
              <a:latin typeface="Proxima Nova"/>
              <a:ea typeface="Proxima Nova"/>
              <a:cs typeface="Proxima Nova"/>
              <a:sym typeface="Proxima Nova"/>
            </a:endParaRPr>
          </a:p>
          <a:p>
            <a:pPr indent="0" lvl="0" marL="457200" rtl="0" algn="l">
              <a:spcBef>
                <a:spcPts val="0"/>
              </a:spcBef>
              <a:spcAft>
                <a:spcPts val="0"/>
              </a:spcAft>
              <a:buNone/>
            </a:pPr>
            <a:r>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lang="en" sz="800">
                <a:latin typeface="Proxima Nova"/>
                <a:ea typeface="Proxima Nova"/>
                <a:cs typeface="Proxima Nova"/>
                <a:sym typeface="Proxima Nova"/>
              </a:rPr>
              <a:t>Emissions from </a:t>
            </a:r>
            <a:r>
              <a:rPr b="1" i="1" lang="en" sz="800">
                <a:latin typeface="Proxima Nova"/>
                <a:ea typeface="Proxima Nova"/>
                <a:cs typeface="Proxima Nova"/>
                <a:sym typeface="Proxima Nova"/>
              </a:rPr>
              <a:t>On-farm energy</a:t>
            </a:r>
            <a:r>
              <a:rPr lang="en" sz="800">
                <a:latin typeface="Proxima Nova"/>
                <a:ea typeface="Proxima Nova"/>
                <a:cs typeface="Proxima Nova"/>
                <a:sym typeface="Proxima Nova"/>
              </a:rPr>
              <a:t> use has been decreasing in general, after peaking in the period 2000-2005.</a:t>
            </a:r>
            <a:endParaRPr sz="800">
              <a:latin typeface="Proxima Nova"/>
              <a:ea typeface="Proxima Nova"/>
              <a:cs typeface="Proxima Nova"/>
              <a:sym typeface="Proxima Nova"/>
            </a:endParaRPr>
          </a:p>
          <a:p>
            <a:pPr indent="0" lvl="0" marL="457200" rtl="0" algn="l">
              <a:spcBef>
                <a:spcPts val="0"/>
              </a:spcBef>
              <a:spcAft>
                <a:spcPts val="0"/>
              </a:spcAft>
              <a:buNone/>
            </a:pPr>
            <a:r>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lang="en" sz="800">
                <a:latin typeface="Proxima Nova"/>
                <a:ea typeface="Proxima Nova"/>
                <a:cs typeface="Proxima Nova"/>
                <a:sym typeface="Proxima Nova"/>
              </a:rPr>
              <a:t>In general, emissions from </a:t>
            </a:r>
            <a:r>
              <a:rPr b="1" i="1" lang="en" sz="800">
                <a:latin typeface="Proxima Nova"/>
                <a:ea typeface="Proxima Nova"/>
                <a:cs typeface="Proxima Nova"/>
                <a:sym typeface="Proxima Nova"/>
              </a:rPr>
              <a:t>Manure Management</a:t>
            </a:r>
            <a:r>
              <a:rPr lang="en" sz="800">
                <a:latin typeface="Proxima Nova"/>
                <a:ea typeface="Proxima Nova"/>
                <a:cs typeface="Proxima Nova"/>
                <a:sym typeface="Proxima Nova"/>
              </a:rPr>
              <a:t>, </a:t>
            </a:r>
            <a:r>
              <a:rPr b="1" i="1" lang="en" sz="800">
                <a:latin typeface="Proxima Nova"/>
                <a:ea typeface="Proxima Nova"/>
                <a:cs typeface="Proxima Nova"/>
                <a:sym typeface="Proxima Nova"/>
              </a:rPr>
              <a:t>Manure applied to Soils</a:t>
            </a:r>
            <a:r>
              <a:rPr lang="en" sz="800">
                <a:latin typeface="Proxima Nova"/>
                <a:ea typeface="Proxima Nova"/>
                <a:cs typeface="Proxima Nova"/>
                <a:sym typeface="Proxima Nova"/>
              </a:rPr>
              <a:t> and </a:t>
            </a:r>
            <a:r>
              <a:rPr b="1" i="1" lang="en" sz="800">
                <a:latin typeface="Proxima Nova"/>
                <a:ea typeface="Proxima Nova"/>
                <a:cs typeface="Proxima Nova"/>
                <a:sym typeface="Proxima Nova"/>
              </a:rPr>
              <a:t>Manure left on Pasture</a:t>
            </a:r>
            <a:r>
              <a:rPr lang="en" sz="800">
                <a:latin typeface="Proxima Nova"/>
                <a:ea typeface="Proxima Nova"/>
                <a:cs typeface="Proxima Nova"/>
                <a:sym typeface="Proxima Nova"/>
              </a:rPr>
              <a:t> have been falling over the period considered. This can be linked to the shift which has occured over the years, with farms now preferring fertilizers to manure. Traditionally, manure was the primary source of nutrients for crops. With the development of commercial fertilizers, the reliance on manure decreased.</a:t>
            </a:r>
            <a:endParaRPr sz="800">
              <a:latin typeface="Proxima Nova"/>
              <a:ea typeface="Proxima Nova"/>
              <a:cs typeface="Proxima Nova"/>
              <a:sym typeface="Proxima Nova"/>
            </a:endParaRPr>
          </a:p>
          <a:p>
            <a:pPr indent="0" lvl="0" marL="457200" rtl="0" algn="l">
              <a:spcBef>
                <a:spcPts val="0"/>
              </a:spcBef>
              <a:spcAft>
                <a:spcPts val="0"/>
              </a:spcAft>
              <a:buNone/>
            </a:pPr>
            <a:r>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lang="en" sz="800">
                <a:latin typeface="Proxima Nova"/>
                <a:ea typeface="Proxima Nova"/>
                <a:cs typeface="Proxima Nova"/>
                <a:sym typeface="Proxima Nova"/>
              </a:rPr>
              <a:t>Similarly, emissions from </a:t>
            </a:r>
            <a:r>
              <a:rPr b="1" i="1" lang="en" sz="800">
                <a:latin typeface="Proxima Nova"/>
                <a:ea typeface="Proxima Nova"/>
                <a:cs typeface="Proxima Nova"/>
                <a:sym typeface="Proxima Nova"/>
              </a:rPr>
              <a:t>IPPU</a:t>
            </a:r>
            <a:r>
              <a:rPr lang="en" sz="800">
                <a:latin typeface="Proxima Nova"/>
                <a:ea typeface="Proxima Nova"/>
                <a:cs typeface="Proxima Nova"/>
                <a:sym typeface="Proxima Nova"/>
              </a:rPr>
              <a:t> sector has been falling over the period - this could perhaps point towards more efficient and/or sustainable measures being adopted in industrial processes.</a:t>
            </a:r>
            <a:endParaRPr sz="800">
              <a:latin typeface="Proxima Nova"/>
              <a:ea typeface="Proxima Nova"/>
              <a:cs typeface="Proxima Nova"/>
              <a:sym typeface="Proxima Nova"/>
            </a:endParaRPr>
          </a:p>
          <a:p>
            <a:pPr indent="0" lvl="0" marL="457200" rtl="0" algn="l">
              <a:spcBef>
                <a:spcPts val="0"/>
              </a:spcBef>
              <a:spcAft>
                <a:spcPts val="0"/>
              </a:spcAft>
              <a:buNone/>
            </a:pPr>
            <a:r>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lang="en" sz="800">
                <a:latin typeface="Proxima Nova"/>
                <a:ea typeface="Proxima Nova"/>
                <a:cs typeface="Proxima Nova"/>
                <a:sym typeface="Proxima Nova"/>
              </a:rPr>
              <a:t>Emissions from </a:t>
            </a:r>
            <a:r>
              <a:rPr b="1" i="1" lang="en" sz="800">
                <a:latin typeface="Proxima Nova"/>
                <a:ea typeface="Proxima Nova"/>
                <a:cs typeface="Proxima Nova"/>
                <a:sym typeface="Proxima Nova"/>
              </a:rPr>
              <a:t>Fertilizers Manufacturing, </a:t>
            </a:r>
            <a:r>
              <a:rPr lang="en" sz="800">
                <a:latin typeface="Proxima Nova"/>
                <a:ea typeface="Proxima Nova"/>
                <a:cs typeface="Proxima Nova"/>
                <a:sym typeface="Proxima Nova"/>
              </a:rPr>
              <a:t> </a:t>
            </a:r>
            <a:r>
              <a:rPr b="1" i="1" lang="en" sz="800">
                <a:latin typeface="Proxima Nova"/>
                <a:ea typeface="Proxima Nova"/>
                <a:cs typeface="Proxima Nova"/>
                <a:sym typeface="Proxima Nova"/>
              </a:rPr>
              <a:t>Food Processing,</a:t>
            </a:r>
            <a:r>
              <a:rPr lang="en" sz="800">
                <a:latin typeface="Proxima Nova"/>
                <a:ea typeface="Proxima Nova"/>
                <a:cs typeface="Proxima Nova"/>
                <a:sym typeface="Proxima Nova"/>
              </a:rPr>
              <a:t> </a:t>
            </a:r>
            <a:r>
              <a:rPr b="1" i="1" lang="en" sz="800">
                <a:latin typeface="Proxima Nova"/>
                <a:ea typeface="Proxima Nova"/>
                <a:cs typeface="Proxima Nova"/>
                <a:sym typeface="Proxima Nova"/>
              </a:rPr>
              <a:t>on-farm Electricity Use</a:t>
            </a:r>
            <a:r>
              <a:rPr lang="en" sz="800">
                <a:latin typeface="Proxima Nova"/>
                <a:ea typeface="Proxima Nova"/>
                <a:cs typeface="Proxima Nova"/>
                <a:sym typeface="Proxima Nova"/>
              </a:rPr>
              <a:t>, </a:t>
            </a:r>
            <a:r>
              <a:rPr b="1" i="1" lang="en" sz="800">
                <a:latin typeface="Proxima Nova"/>
                <a:ea typeface="Proxima Nova"/>
                <a:cs typeface="Proxima Nova"/>
                <a:sym typeface="Proxima Nova"/>
              </a:rPr>
              <a:t>Food Retail</a:t>
            </a:r>
            <a:r>
              <a:rPr lang="en" sz="800">
                <a:latin typeface="Proxima Nova"/>
                <a:ea typeface="Proxima Nova"/>
                <a:cs typeface="Proxima Nova"/>
                <a:sym typeface="Proxima Nova"/>
              </a:rPr>
              <a:t> (on next slide), </a:t>
            </a:r>
            <a:r>
              <a:rPr b="1" i="1" lang="en" sz="800">
                <a:latin typeface="Proxima Nova"/>
                <a:ea typeface="Proxima Nova"/>
                <a:cs typeface="Proxima Nova"/>
                <a:sym typeface="Proxima Nova"/>
              </a:rPr>
              <a:t>Food Transport </a:t>
            </a:r>
            <a:r>
              <a:rPr lang="en" sz="800">
                <a:latin typeface="Proxima Nova"/>
                <a:ea typeface="Proxima Nova"/>
                <a:cs typeface="Proxima Nova"/>
                <a:sym typeface="Proxima Nova"/>
              </a:rPr>
              <a:t>(on next slide)and </a:t>
            </a:r>
            <a:r>
              <a:rPr b="1" i="1" lang="en" sz="800">
                <a:latin typeface="Proxima Nova"/>
                <a:ea typeface="Proxima Nova"/>
                <a:cs typeface="Proxima Nova"/>
                <a:sym typeface="Proxima Nova"/>
              </a:rPr>
              <a:t>Crop Residues</a:t>
            </a:r>
            <a:r>
              <a:rPr lang="en" sz="800">
                <a:latin typeface="Proxima Nova"/>
                <a:ea typeface="Proxima Nova"/>
                <a:cs typeface="Proxima Nova"/>
                <a:sym typeface="Proxima Nova"/>
              </a:rPr>
              <a:t> (on next slide) have been increasing.</a:t>
            </a:r>
            <a:endParaRPr sz="800">
              <a:latin typeface="Proxima Nova"/>
              <a:ea typeface="Proxima Nova"/>
              <a:cs typeface="Proxima Nova"/>
              <a:sym typeface="Proxima Nova"/>
            </a:endParaRPr>
          </a:p>
          <a:p>
            <a:pPr indent="0" lvl="0" marL="457200" rtl="0" algn="l">
              <a:spcBef>
                <a:spcPts val="0"/>
              </a:spcBef>
              <a:spcAft>
                <a:spcPts val="0"/>
              </a:spcAft>
              <a:buNone/>
            </a:pPr>
            <a:r>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lang="en" sz="800">
                <a:latin typeface="Proxima Nova"/>
                <a:ea typeface="Proxima Nova"/>
                <a:cs typeface="Proxima Nova"/>
                <a:sym typeface="Proxima Nova"/>
              </a:rPr>
              <a:t>Emissions from </a:t>
            </a:r>
            <a:r>
              <a:rPr b="1" i="1" lang="en" sz="800">
                <a:latin typeface="Proxima Nova"/>
                <a:ea typeface="Proxima Nova"/>
                <a:cs typeface="Proxima Nova"/>
                <a:sym typeface="Proxima Nova"/>
              </a:rPr>
              <a:t>Agrifood Systems Waste Disposal </a:t>
            </a:r>
            <a:r>
              <a:rPr lang="en" sz="800">
                <a:latin typeface="Proxima Nova"/>
                <a:ea typeface="Proxima Nova"/>
                <a:cs typeface="Proxima Nova"/>
                <a:sym typeface="Proxima Nova"/>
              </a:rPr>
              <a:t>has increased and peak in the period 2000 to 2005 before starting to fall in susbsequent years</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p:txBody>
      </p:sp>
      <p:pic>
        <p:nvPicPr>
          <p:cNvPr id="110" name="Google Shape;110;p19"/>
          <p:cNvPicPr preferRelativeResize="0"/>
          <p:nvPr/>
        </p:nvPicPr>
        <p:blipFill rotWithShape="1">
          <a:blip r:embed="rId3">
            <a:alphaModFix/>
          </a:blip>
          <a:srcRect b="0" l="0" r="0" t="44401"/>
          <a:stretch/>
        </p:blipFill>
        <p:spPr>
          <a:xfrm>
            <a:off x="152400" y="429075"/>
            <a:ext cx="5470073" cy="4599977"/>
          </a:xfrm>
          <a:prstGeom prst="rect">
            <a:avLst/>
          </a:prstGeom>
          <a:noFill/>
          <a:ln>
            <a:noFill/>
          </a:ln>
        </p:spPr>
      </p:pic>
      <p:sp>
        <p:nvSpPr>
          <p:cNvPr id="111" name="Google Shape;11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p:nvPr/>
        </p:nvSpPr>
        <p:spPr>
          <a:xfrm>
            <a:off x="6284275" y="471400"/>
            <a:ext cx="2865300" cy="311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600"/>
              </a:spcBef>
              <a:spcAft>
                <a:spcPts val="0"/>
              </a:spcAft>
              <a:buNone/>
            </a:pPr>
            <a:r>
              <a:t/>
            </a:r>
            <a:endParaRPr sz="900">
              <a:solidFill>
                <a:srgbClr val="E3E3E3"/>
              </a:solidFill>
              <a:highlight>
                <a:srgbClr val="383838"/>
              </a:highlight>
              <a:latin typeface="Proxima Nova"/>
              <a:ea typeface="Proxima Nova"/>
              <a:cs typeface="Proxima Nova"/>
              <a:sym typeface="Proxima Nova"/>
            </a:endParaRPr>
          </a:p>
          <a:p>
            <a:pPr indent="0" lvl="0" marL="457200" rtl="0" algn="l">
              <a:spcBef>
                <a:spcPts val="500"/>
              </a:spcBef>
              <a:spcAft>
                <a:spcPts val="0"/>
              </a:spcAft>
              <a:buNone/>
            </a:pPr>
            <a:r>
              <a:t/>
            </a:r>
            <a:endParaRPr sz="900">
              <a:latin typeface="Proxima Nova"/>
              <a:ea typeface="Proxima Nova"/>
              <a:cs typeface="Proxima Nova"/>
              <a:sym typeface="Proxima Nova"/>
            </a:endParaRPr>
          </a:p>
          <a:p>
            <a:pPr indent="0" lvl="0" marL="457200" rtl="0" algn="l">
              <a:spcBef>
                <a:spcPts val="0"/>
              </a:spcBef>
              <a:spcAft>
                <a:spcPts val="0"/>
              </a:spcAft>
              <a:buNone/>
            </a:pPr>
            <a:r>
              <a:t/>
            </a:r>
            <a:endParaRPr sz="1000">
              <a:latin typeface="Proxima Nova"/>
              <a:ea typeface="Proxima Nova"/>
              <a:cs typeface="Proxima Nova"/>
              <a:sym typeface="Proxima Nova"/>
            </a:endParaRPr>
          </a:p>
          <a:p>
            <a:pPr indent="0" lvl="0" marL="457200" rtl="0" algn="l">
              <a:spcBef>
                <a:spcPts val="0"/>
              </a:spcBef>
              <a:spcAft>
                <a:spcPts val="0"/>
              </a:spcAft>
              <a:buNone/>
            </a:pPr>
            <a:r>
              <a:rPr b="1" lang="en" sz="1000" u="sng">
                <a:latin typeface="Proxima Nova"/>
                <a:ea typeface="Proxima Nova"/>
                <a:cs typeface="Proxima Nova"/>
                <a:sym typeface="Proxima Nova"/>
              </a:rPr>
              <a:t>Observations</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To note that the 'carbon-sink' effect of </a:t>
            </a:r>
            <a:r>
              <a:rPr b="1" i="1" lang="en" sz="1000">
                <a:latin typeface="Proxima Nova"/>
                <a:ea typeface="Proxima Nova"/>
                <a:cs typeface="Proxima Nova"/>
                <a:sym typeface="Proxima Nova"/>
              </a:rPr>
              <a:t>Forestland</a:t>
            </a:r>
            <a:r>
              <a:rPr lang="en" sz="1000">
                <a:latin typeface="Proxima Nova"/>
                <a:ea typeface="Proxima Nova"/>
                <a:cs typeface="Proxima Nova"/>
                <a:sym typeface="Proxima Nova"/>
              </a:rPr>
              <a:t> has also been on the rise over time (it has become negative over the period).</a:t>
            </a:r>
            <a:endParaRPr sz="1000">
              <a:latin typeface="Proxima Nova"/>
              <a:ea typeface="Proxima Nova"/>
              <a:cs typeface="Proxima Nova"/>
              <a:sym typeface="Proxima Nova"/>
            </a:endParaRPr>
          </a:p>
          <a:p>
            <a:pPr indent="0" lvl="0" marL="457200" rtl="0" algn="l">
              <a:spcBef>
                <a:spcPts val="0"/>
              </a:spcBef>
              <a:spcAft>
                <a:spcPts val="0"/>
              </a:spcAft>
              <a:buNone/>
            </a:pPr>
            <a:r>
              <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Emissions from </a:t>
            </a:r>
            <a:r>
              <a:rPr b="1" i="1" lang="en" sz="1000">
                <a:latin typeface="Proxima Nova"/>
                <a:ea typeface="Proxima Nova"/>
                <a:cs typeface="Proxima Nova"/>
                <a:sym typeface="Proxima Nova"/>
              </a:rPr>
              <a:t>Rice Cultivation</a:t>
            </a:r>
            <a:r>
              <a:rPr lang="en" sz="1000">
                <a:latin typeface="Proxima Nova"/>
                <a:ea typeface="Proxima Nova"/>
                <a:cs typeface="Proxima Nova"/>
                <a:sym typeface="Proxima Nova"/>
              </a:rPr>
              <a:t>, </a:t>
            </a:r>
            <a:r>
              <a:rPr b="1" i="1" lang="en" sz="1000">
                <a:latin typeface="Proxima Nova"/>
                <a:ea typeface="Proxima Nova"/>
                <a:cs typeface="Proxima Nova"/>
                <a:sym typeface="Proxima Nova"/>
              </a:rPr>
              <a:t>Drained organic soils (CO2)</a:t>
            </a:r>
            <a:r>
              <a:rPr lang="en" sz="1000">
                <a:latin typeface="Proxima Nova"/>
                <a:ea typeface="Proxima Nova"/>
                <a:cs typeface="Proxima Nova"/>
                <a:sym typeface="Proxima Nova"/>
              </a:rPr>
              <a:t>, </a:t>
            </a:r>
            <a:r>
              <a:rPr b="1" i="1" lang="en" sz="1000">
                <a:latin typeface="Proxima Nova"/>
                <a:ea typeface="Proxima Nova"/>
                <a:cs typeface="Proxima Nova"/>
                <a:sym typeface="Proxima Nova"/>
              </a:rPr>
              <a:t>Pesticides Manufacturing</a:t>
            </a:r>
            <a:r>
              <a:rPr lang="en" sz="1000">
                <a:latin typeface="Proxima Nova"/>
                <a:ea typeface="Proxima Nova"/>
                <a:cs typeface="Proxima Nova"/>
                <a:sym typeface="Proxima Nova"/>
              </a:rPr>
              <a:t> and </a:t>
            </a:r>
            <a:r>
              <a:rPr b="1" i="1" lang="en" sz="1000">
                <a:latin typeface="Proxima Nova"/>
                <a:ea typeface="Proxima Nova"/>
                <a:cs typeface="Proxima Nova"/>
                <a:sym typeface="Proxima Nova"/>
              </a:rPr>
              <a:t>Food Household Consumption</a:t>
            </a:r>
            <a:r>
              <a:rPr lang="en" sz="1000">
                <a:latin typeface="Proxima Nova"/>
                <a:ea typeface="Proxima Nova"/>
                <a:cs typeface="Proxima Nova"/>
                <a:sym typeface="Proxima Nova"/>
              </a:rPr>
              <a:t> show decreasing trends.</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Emissions from </a:t>
            </a:r>
            <a:r>
              <a:rPr b="1" i="1" lang="en" sz="1000">
                <a:latin typeface="Proxima Nova"/>
                <a:ea typeface="Proxima Nova"/>
                <a:cs typeface="Proxima Nova"/>
                <a:sym typeface="Proxima Nova"/>
              </a:rPr>
              <a:t>Savanna fires</a:t>
            </a:r>
            <a:r>
              <a:rPr lang="en" sz="1000">
                <a:latin typeface="Proxima Nova"/>
                <a:ea typeface="Proxima Nova"/>
                <a:cs typeface="Proxima Nova"/>
                <a:sym typeface="Proxima Nova"/>
              </a:rPr>
              <a:t>, which are relatively low, and </a:t>
            </a:r>
            <a:r>
              <a:rPr b="1" i="1" lang="en" sz="1000">
                <a:latin typeface="Proxima Nova"/>
                <a:ea typeface="Proxima Nova"/>
                <a:cs typeface="Proxima Nova"/>
                <a:sym typeface="Proxima Nova"/>
              </a:rPr>
              <a:t>Forest Fires</a:t>
            </a:r>
            <a:r>
              <a:rPr lang="en" sz="1000">
                <a:latin typeface="Proxima Nova"/>
                <a:ea typeface="Proxima Nova"/>
                <a:cs typeface="Proxima Nova"/>
                <a:sym typeface="Proxima Nova"/>
              </a:rPr>
              <a:t> do not show any trend, this is expected as they are occurences of nature and not a planned process; they are sporadic.</a:t>
            </a:r>
            <a:endParaRPr sz="1000">
              <a:latin typeface="Proxima Nova"/>
              <a:ea typeface="Proxima Nova"/>
              <a:cs typeface="Proxima Nova"/>
              <a:sym typeface="Proxima Nova"/>
            </a:endParaRPr>
          </a:p>
        </p:txBody>
      </p:sp>
      <p:pic>
        <p:nvPicPr>
          <p:cNvPr id="117" name="Google Shape;117;p20"/>
          <p:cNvPicPr preferRelativeResize="0"/>
          <p:nvPr/>
        </p:nvPicPr>
        <p:blipFill rotWithShape="1">
          <a:blip r:embed="rId3">
            <a:alphaModFix/>
          </a:blip>
          <a:srcRect b="55577" l="0" r="0" t="0"/>
          <a:stretch/>
        </p:blipFill>
        <p:spPr>
          <a:xfrm>
            <a:off x="102950" y="416163"/>
            <a:ext cx="6257526" cy="4239473"/>
          </a:xfrm>
          <a:prstGeom prst="rect">
            <a:avLst/>
          </a:prstGeom>
          <a:noFill/>
          <a:ln>
            <a:noFill/>
          </a:ln>
        </p:spPr>
      </p:pic>
      <p:sp>
        <p:nvSpPr>
          <p:cNvPr id="118" name="Google Shape;11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9" name="Google Shape;119;p20"/>
          <p:cNvSpPr txBox="1"/>
          <p:nvPr>
            <p:ph type="title"/>
          </p:nvPr>
        </p:nvSpPr>
        <p:spPr>
          <a:xfrm>
            <a:off x="72450" y="-1013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120"/>
              <a:t>EVOLUTION OF THE VARIABLES OVER TIME (continued)</a:t>
            </a:r>
            <a:endParaRPr sz="212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RELATIONSHIP WITH THE TARGET VARIABLE </a:t>
            </a:r>
            <a:endParaRPr sz="2100"/>
          </a:p>
        </p:txBody>
      </p:sp>
      <p:pic>
        <p:nvPicPr>
          <p:cNvPr id="125" name="Google Shape;125;p21"/>
          <p:cNvPicPr preferRelativeResize="0"/>
          <p:nvPr/>
        </p:nvPicPr>
        <p:blipFill>
          <a:blip r:embed="rId3">
            <a:alphaModFix/>
          </a:blip>
          <a:stretch>
            <a:fillRect/>
          </a:stretch>
        </p:blipFill>
        <p:spPr>
          <a:xfrm>
            <a:off x="541225" y="460975"/>
            <a:ext cx="5737575" cy="4571551"/>
          </a:xfrm>
          <a:prstGeom prst="rect">
            <a:avLst/>
          </a:prstGeom>
          <a:noFill/>
          <a:ln>
            <a:noFill/>
          </a:ln>
        </p:spPr>
      </p:pic>
      <p:sp>
        <p:nvSpPr>
          <p:cNvPr id="126" name="Google Shape;126;p21"/>
          <p:cNvSpPr/>
          <p:nvPr/>
        </p:nvSpPr>
        <p:spPr>
          <a:xfrm>
            <a:off x="6278800" y="572700"/>
            <a:ext cx="2865300" cy="445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457200" rtl="0" algn="l">
              <a:spcBef>
                <a:spcPts val="0"/>
              </a:spcBef>
              <a:spcAft>
                <a:spcPts val="0"/>
              </a:spcAft>
              <a:buNone/>
            </a:pPr>
            <a:r>
              <a:rPr b="1" lang="en" sz="1000" u="sng">
                <a:latin typeface="Proxima Nova"/>
                <a:ea typeface="Proxima Nova"/>
                <a:cs typeface="Proxima Nova"/>
                <a:sym typeface="Proxima Nova"/>
              </a:rPr>
              <a:t>Observations</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For certain such as</a:t>
            </a:r>
            <a:r>
              <a:rPr b="1" i="1" lang="en" sz="1000">
                <a:latin typeface="Proxima Nova"/>
                <a:ea typeface="Proxima Nova"/>
                <a:cs typeface="Proxima Nova"/>
                <a:sym typeface="Proxima Nova"/>
              </a:rPr>
              <a:t> Fertilizers Manufacturing</a:t>
            </a:r>
            <a:r>
              <a:rPr lang="en" sz="1000">
                <a:latin typeface="Proxima Nova"/>
                <a:ea typeface="Proxima Nova"/>
                <a:cs typeface="Proxima Nova"/>
                <a:sym typeface="Proxima Nova"/>
              </a:rPr>
              <a:t>, the data points are clustered around a certain value, with a few outliers.</a:t>
            </a:r>
            <a:endParaRPr sz="1000">
              <a:latin typeface="Proxima Nova"/>
              <a:ea typeface="Proxima Nova"/>
              <a:cs typeface="Proxima Nova"/>
              <a:sym typeface="Proxima Nova"/>
            </a:endParaRPr>
          </a:p>
          <a:p>
            <a:pPr indent="0" lvl="0" marL="457200" rtl="0" algn="l">
              <a:spcBef>
                <a:spcPts val="0"/>
              </a:spcBef>
              <a:spcAft>
                <a:spcPts val="0"/>
              </a:spcAft>
              <a:buNone/>
            </a:pPr>
            <a:r>
              <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For </a:t>
            </a:r>
            <a:r>
              <a:rPr b="1" i="1" lang="en" sz="1000">
                <a:latin typeface="Proxima Nova"/>
                <a:ea typeface="Proxima Nova"/>
                <a:cs typeface="Proxima Nova"/>
                <a:sym typeface="Proxima Nova"/>
              </a:rPr>
              <a:t>Forestland</a:t>
            </a:r>
            <a:r>
              <a:rPr lang="en" sz="1000">
                <a:latin typeface="Proxima Nova"/>
                <a:ea typeface="Proxima Nova"/>
                <a:cs typeface="Proxima Nova"/>
                <a:sym typeface="Proxima Nova"/>
              </a:rPr>
              <a:t> the observations are clustered around very high or very low values.</a:t>
            </a:r>
            <a:endParaRPr sz="1000">
              <a:latin typeface="Proxima Nova"/>
              <a:ea typeface="Proxima Nova"/>
              <a:cs typeface="Proxima Nova"/>
              <a:sym typeface="Proxima Nova"/>
            </a:endParaRPr>
          </a:p>
          <a:p>
            <a:pPr indent="0" lvl="0" marL="457200" rtl="0" algn="l">
              <a:spcBef>
                <a:spcPts val="0"/>
              </a:spcBef>
              <a:spcAft>
                <a:spcPts val="0"/>
              </a:spcAft>
              <a:buNone/>
            </a:pPr>
            <a:r>
              <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At first glance, most of the relationships seem somewhat linear which does not suggest the need to transform the variables before modelling.</a:t>
            </a:r>
            <a:endParaRPr sz="1000">
              <a:latin typeface="Proxima Nova"/>
              <a:ea typeface="Proxima Nova"/>
              <a:cs typeface="Proxima Nova"/>
              <a:sym typeface="Proxima Nova"/>
            </a:endParaRPr>
          </a:p>
        </p:txBody>
      </p:sp>
      <p:sp>
        <p:nvSpPr>
          <p:cNvPr id="127" name="Google Shape;12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